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6" r:id="rId2"/>
    <p:sldId id="258" r:id="rId3"/>
    <p:sldId id="259" r:id="rId4"/>
    <p:sldId id="318" r:id="rId5"/>
    <p:sldId id="262" r:id="rId6"/>
    <p:sldId id="264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312" r:id="rId36"/>
    <p:sldId id="313" r:id="rId37"/>
    <p:sldId id="319" r:id="rId38"/>
    <p:sldId id="314" r:id="rId39"/>
    <p:sldId id="315" r:id="rId40"/>
    <p:sldId id="316" r:id="rId41"/>
    <p:sldId id="317" r:id="rId42"/>
    <p:sldId id="296" r:id="rId43"/>
    <p:sldId id="297" r:id="rId44"/>
    <p:sldId id="299" r:id="rId45"/>
    <p:sldId id="300" r:id="rId46"/>
    <p:sldId id="303" r:id="rId47"/>
    <p:sldId id="304" r:id="rId48"/>
    <p:sldId id="305" r:id="rId49"/>
    <p:sldId id="306" r:id="rId50"/>
    <p:sldId id="307" r:id="rId51"/>
    <p:sldId id="308" r:id="rId52"/>
    <p:sldId id="311" r:id="rId53"/>
    <p:sldId id="310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E2"/>
    <a:srgbClr val="44FF19"/>
    <a:srgbClr val="FFCCC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8" autoAdjust="0"/>
    <p:restoredTop sz="81127" autoAdjust="0"/>
  </p:normalViewPr>
  <p:slideViewPr>
    <p:cSldViewPr snapToGrid="0" snapToObjects="1">
      <p:cViewPr varScale="1">
        <p:scale>
          <a:sx n="99" d="100"/>
          <a:sy n="99" d="100"/>
        </p:scale>
        <p:origin x="8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DDDEA-F461-C443-84D7-B2BB7878E53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DA4CD-FDC5-8D4C-9C54-6F817415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1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58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5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32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22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3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4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9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72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7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63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77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29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01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17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14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26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25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08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13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38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70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93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58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11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89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34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3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06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17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6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1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83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8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613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74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34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47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793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83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8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14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891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754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55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69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064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06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939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11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2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65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64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DA4CD-FDC5-8D4C-9C54-6F8174150D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834689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489220"/>
            <a:ext cx="8496300" cy="270582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23850" y="6245225"/>
            <a:ext cx="84963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ea typeface="ＭＳ Ｐゴシック" charset="0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6" name="Picture 5" descr="Westminster-logo-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2" y="72843"/>
            <a:ext cx="8919086" cy="16790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795709"/>
            <a:ext cx="8489950" cy="437014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781C6-9514-F544-9DBB-EBC11D84F9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781C6-9514-F544-9DBB-EBC11D84F9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781C6-9514-F544-9DBB-EBC11D84F9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100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781C6-9514-F544-9DBB-EBC11D84F9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781C6-9514-F544-9DBB-EBC11D84F9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781C6-9514-F544-9DBB-EBC11D84F9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6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337300"/>
            <a:ext cx="1008062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ＭＳ Ｐゴシック" charset="0"/>
                <a:cs typeface="+mn-cs"/>
              </a:defRPr>
            </a:lvl1pPr>
          </a:lstStyle>
          <a:p>
            <a:fld id="{F61781C6-9514-F544-9DBB-EBC11D84F94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Westminster-logo-JPEG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90" y="72844"/>
            <a:ext cx="4743977" cy="8295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9C190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un.com/docs/books/tutorial/uiswing/events/index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ava.sun.com/docs/books/tutorial/uiswing/learn/example2.html%23handlingEvent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5COSC019W – Object Oriented Programming</a:t>
            </a:r>
            <a:br>
              <a:rPr lang="en-GB" dirty="0"/>
            </a:br>
            <a:r>
              <a:rPr lang="en-GB" dirty="0"/>
              <a:t>Week 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Dr. Barbara </a:t>
            </a:r>
            <a:r>
              <a:rPr lang="en-US" dirty="0" err="1"/>
              <a:t>Villarini</a:t>
            </a:r>
            <a:endParaRPr lang="en-US" dirty="0"/>
          </a:p>
          <a:p>
            <a:pPr algn="ctr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b.villarini@westminster.ac.uk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1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MyFrame</a:t>
            </a:r>
            <a:endParaRPr lang="en-GB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22" t="35714" r="64139" b="36367"/>
          <a:stretch/>
        </p:blipFill>
        <p:spPr>
          <a:xfrm>
            <a:off x="679621" y="1959429"/>
            <a:ext cx="3818237" cy="28720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53914" y="1563315"/>
            <a:ext cx="33363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This is what a frame looks like.</a:t>
            </a:r>
          </a:p>
          <a:p>
            <a:endParaRPr lang="en-US" altLang="en-US" sz="2400" dirty="0"/>
          </a:p>
          <a:p>
            <a:r>
              <a:rPr lang="en-US" altLang="en-US" sz="2400" dirty="0"/>
              <a:t>Note the title bar, the content area, the minimize, maximize/restore, and close icons.</a:t>
            </a:r>
          </a:p>
          <a:p>
            <a:endParaRPr lang="en-US" altLang="en-US" sz="2400" dirty="0"/>
          </a:p>
          <a:p>
            <a:r>
              <a:rPr lang="en-US" altLang="en-US" sz="2400" dirty="0"/>
              <a:t>Caption in the title bar was determined from the argument to the constructor.</a:t>
            </a:r>
          </a:p>
        </p:txBody>
      </p:sp>
    </p:spTree>
    <p:extLst>
      <p:ext uri="{BB962C8B-B14F-4D97-AF65-F5344CB8AC3E}">
        <p14:creationId xmlns:p14="http://schemas.microsoft.com/office/powerpoint/2010/main" val="156833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Frames with Components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989" y="1603170"/>
            <a:ext cx="8489950" cy="4370142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defRPr/>
            </a:pPr>
            <a:r>
              <a:rPr lang="en-US" altLang="en-US" sz="2400" dirty="0"/>
              <a:t>A Frame is a container. Therefore it can contain other components (like buttons, text fields, etc.)</a:t>
            </a:r>
          </a:p>
          <a:p>
            <a:pPr marL="533400" indent="-533400">
              <a:lnSpc>
                <a:spcPct val="80000"/>
              </a:lnSpc>
              <a:defRPr/>
            </a:pPr>
            <a:endParaRPr lang="en-US" altLang="en-US" sz="900" dirty="0"/>
          </a:p>
          <a:p>
            <a:pPr marL="533400" indent="-533400">
              <a:lnSpc>
                <a:spcPct val="80000"/>
              </a:lnSpc>
              <a:defRPr/>
            </a:pPr>
            <a:r>
              <a:rPr lang="en-US" altLang="en-US" sz="2400" dirty="0"/>
              <a:t>Components are </a:t>
            </a:r>
            <a:r>
              <a:rPr lang="en-US" altLang="en-US" sz="2400" dirty="0">
                <a:solidFill>
                  <a:srgbClr val="C00000"/>
                </a:solidFill>
              </a:rPr>
              <a:t>added </a:t>
            </a:r>
            <a:r>
              <a:rPr lang="en-US" altLang="en-US" sz="2400" dirty="0"/>
              <a:t>to the </a:t>
            </a:r>
            <a:r>
              <a:rPr lang="en-US" altLang="en-US" sz="2400" dirty="0">
                <a:solidFill>
                  <a:srgbClr val="C00000"/>
                </a:solidFill>
              </a:rPr>
              <a:t>content pane </a:t>
            </a:r>
            <a:r>
              <a:rPr lang="en-US" altLang="en-US" sz="2400" dirty="0"/>
              <a:t>of a frame.</a:t>
            </a:r>
          </a:p>
          <a:p>
            <a:pPr marL="533400" indent="-533400">
              <a:lnSpc>
                <a:spcPct val="80000"/>
              </a:lnSpc>
              <a:defRPr/>
            </a:pPr>
            <a:endParaRPr lang="en-US" altLang="en-US" sz="900" dirty="0"/>
          </a:p>
          <a:p>
            <a:pPr marL="533400" indent="-533400">
              <a:lnSpc>
                <a:spcPct val="80000"/>
              </a:lnSpc>
              <a:defRPr/>
            </a:pPr>
            <a:r>
              <a:rPr lang="en-US" altLang="en-US" sz="2400" dirty="0"/>
              <a:t>The content pane is the grey area in the Frame window.</a:t>
            </a:r>
          </a:p>
          <a:p>
            <a:pPr marL="533400" indent="-533400">
              <a:lnSpc>
                <a:spcPct val="80000"/>
              </a:lnSpc>
              <a:defRPr/>
            </a:pPr>
            <a:endParaRPr lang="en-US" altLang="en-US" sz="900" dirty="0"/>
          </a:p>
          <a:p>
            <a:pPr marL="533400" indent="-533400">
              <a:lnSpc>
                <a:spcPct val="80000"/>
              </a:lnSpc>
              <a:defRPr/>
            </a:pPr>
            <a:r>
              <a:rPr lang="en-US" altLang="en-US" sz="2400" dirty="0"/>
              <a:t>A simplistic way to look at containment is this:</a:t>
            </a:r>
          </a:p>
          <a:p>
            <a:pPr marL="914400" lvl="1" indent="-457200">
              <a:lnSpc>
                <a:spcPct val="80000"/>
              </a:lnSpc>
              <a:defRPr/>
            </a:pPr>
            <a:r>
              <a:rPr lang="en-US" altLang="en-US" sz="2000" dirty="0"/>
              <a:t>A </a:t>
            </a:r>
            <a:r>
              <a:rPr lang="en-US" altLang="en-US" sz="2000" dirty="0" err="1"/>
              <a:t>JFrame</a:t>
            </a:r>
            <a:r>
              <a:rPr lang="en-US" altLang="en-US" sz="2000" dirty="0"/>
              <a:t> contains:</a:t>
            </a:r>
          </a:p>
          <a:p>
            <a:pPr marL="1295400" lvl="2" indent="-381000">
              <a:lnSpc>
                <a:spcPct val="80000"/>
              </a:lnSpc>
              <a:buFont typeface="Wingdings" panose="05000000000000000000" pitchFamily="2" charset="2"/>
              <a:buAutoNum type="arabicPeriod"/>
              <a:defRPr/>
            </a:pPr>
            <a:r>
              <a:rPr lang="en-US" altLang="en-US" sz="1800" dirty="0"/>
              <a:t>A menu bar</a:t>
            </a:r>
          </a:p>
          <a:p>
            <a:pPr marL="1295400" lvl="2" indent="-381000">
              <a:lnSpc>
                <a:spcPct val="80000"/>
              </a:lnSpc>
              <a:buFont typeface="Wingdings" panose="05000000000000000000" pitchFamily="2" charset="2"/>
              <a:buAutoNum type="arabicPeriod"/>
              <a:defRPr/>
            </a:pPr>
            <a:r>
              <a:rPr lang="en-US" altLang="en-US" sz="1800" dirty="0"/>
              <a:t>A content pane</a:t>
            </a:r>
          </a:p>
          <a:p>
            <a:endParaRPr lang="en-GB" sz="2400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22" t="35714" r="64139" b="36367"/>
          <a:stretch/>
        </p:blipFill>
        <p:spPr>
          <a:xfrm>
            <a:off x="4683211" y="3788241"/>
            <a:ext cx="3818237" cy="2872064"/>
          </a:xfrm>
          <a:prstGeom prst="rect">
            <a:avLst/>
          </a:prstGeom>
        </p:spPr>
      </p:pic>
      <p:sp>
        <p:nvSpPr>
          <p:cNvPr id="5" name="Text Box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751" y="4858265"/>
            <a:ext cx="137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00B0F0"/>
                </a:solidFill>
              </a:rPr>
              <a:t>Title bar</a:t>
            </a:r>
          </a:p>
        </p:txBody>
      </p:sp>
      <p:sp>
        <p:nvSpPr>
          <p:cNvPr id="6" name="Lin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08173" y="4015946"/>
            <a:ext cx="1075038" cy="105032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" name="Text Box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299" y="5762810"/>
            <a:ext cx="18428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00B0F0"/>
                </a:solidFill>
              </a:rPr>
              <a:t>Content Pane</a:t>
            </a:r>
          </a:p>
        </p:txBody>
      </p:sp>
      <p:sp>
        <p:nvSpPr>
          <p:cNvPr id="8" name="Lin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2822" y="5083192"/>
            <a:ext cx="2392148" cy="89012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Adding component into a Frame</a:t>
            </a:r>
            <a:endParaRPr lang="en-GB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0" t="32157" r="74829" b="40178"/>
          <a:stretch/>
        </p:blipFill>
        <p:spPr>
          <a:xfrm>
            <a:off x="493160" y="1726058"/>
            <a:ext cx="5499903" cy="3102796"/>
          </a:xfrm>
          <a:prstGeom prst="rect">
            <a:avLst/>
          </a:prstGeom>
        </p:spPr>
      </p:pic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77" t="45556" r="64182" b="26666"/>
          <a:stretch/>
        </p:blipFill>
        <p:spPr>
          <a:xfrm>
            <a:off x="5658521" y="4231680"/>
            <a:ext cx="3334871" cy="2495281"/>
          </a:xfrm>
          <a:prstGeom prst="rect">
            <a:avLst/>
          </a:prstGeom>
        </p:spPr>
      </p:pic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28" y="2972655"/>
            <a:ext cx="3314173" cy="70645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7" name="Text Box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5648" y="5586748"/>
            <a:ext cx="18428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00B0F0"/>
                </a:solidFill>
              </a:rPr>
              <a:t>Button</a:t>
            </a:r>
          </a:p>
        </p:txBody>
      </p:sp>
      <p:sp>
        <p:nvSpPr>
          <p:cNvPr id="8" name="Lin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3739" y="5583878"/>
            <a:ext cx="2392148" cy="26039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49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654070"/>
          </a:xfrm>
        </p:spPr>
        <p:txBody>
          <a:bodyPr/>
          <a:lstStyle/>
          <a:p>
            <a:r>
              <a:rPr lang="en-US" altLang="en-US" dirty="0"/>
              <a:t>Adding component into a Frame</a:t>
            </a:r>
            <a:endParaRPr lang="en-GB" dirty="0"/>
          </a:p>
        </p:txBody>
      </p:sp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0" t="32157" r="74829" b="40178"/>
          <a:stretch/>
        </p:blipFill>
        <p:spPr>
          <a:xfrm>
            <a:off x="493160" y="1726057"/>
            <a:ext cx="7402953" cy="4176411"/>
          </a:xfrm>
          <a:prstGeom prst="rect">
            <a:avLst/>
          </a:prstGeom>
        </p:spPr>
      </p:pic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432" y="3640503"/>
            <a:ext cx="4282849" cy="37954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8" name="Text Box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167" y="5471092"/>
            <a:ext cx="1981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>
                <a:solidFill>
                  <a:srgbClr val="C00000"/>
                </a:solidFill>
              </a:rPr>
              <a:t>Declare a reference variable for a button object.</a:t>
            </a:r>
          </a:p>
        </p:txBody>
      </p:sp>
      <p:cxnSp>
        <p:nvCxnSpPr>
          <p:cNvPr id="10" name="Straight Arrow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8" idx="0"/>
          </p:cNvCxnSpPr>
          <p:nvPr/>
        </p:nvCxnSpPr>
        <p:spPr>
          <a:xfrm flipV="1">
            <a:off x="1885767" y="3905026"/>
            <a:ext cx="384097" cy="1566066"/>
          </a:xfrm>
          <a:prstGeom prst="straightConnector1">
            <a:avLst/>
          </a:prstGeom>
          <a:ln>
            <a:solidFill>
              <a:srgbClr val="4646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Box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681" y="5420073"/>
            <a:ext cx="198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>
                <a:solidFill>
                  <a:srgbClr val="C00000"/>
                </a:solidFill>
              </a:rPr>
              <a:t>Instantiate a button</a:t>
            </a:r>
          </a:p>
        </p:txBody>
      </p:sp>
      <p:cxnSp>
        <p:nvCxnSpPr>
          <p:cNvPr id="14" name="Straight Arrow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3602830" y="3872681"/>
            <a:ext cx="1748451" cy="1547392"/>
          </a:xfrm>
          <a:prstGeom prst="straightConnector1">
            <a:avLst/>
          </a:prstGeom>
          <a:ln>
            <a:solidFill>
              <a:srgbClr val="4646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6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654070"/>
          </a:xfrm>
        </p:spPr>
        <p:txBody>
          <a:bodyPr/>
          <a:lstStyle/>
          <a:p>
            <a:r>
              <a:rPr lang="en-US" altLang="en-US" dirty="0"/>
              <a:t>Adding component into a Frame</a:t>
            </a:r>
            <a:endParaRPr lang="en-GB" dirty="0"/>
          </a:p>
        </p:txBody>
      </p:sp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0" t="32157" r="74829" b="40178"/>
          <a:stretch/>
        </p:blipFill>
        <p:spPr>
          <a:xfrm>
            <a:off x="493160" y="1726057"/>
            <a:ext cx="7402953" cy="4176411"/>
          </a:xfrm>
          <a:prstGeom prst="rect">
            <a:avLst/>
          </a:prstGeom>
        </p:spPr>
      </p:pic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927" y="3920236"/>
            <a:ext cx="2247520" cy="37954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7" name="Text Box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6296" y="5743239"/>
            <a:ext cx="35369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>
                <a:solidFill>
                  <a:srgbClr val="C00000"/>
                </a:solidFill>
              </a:rPr>
              <a:t>Add the button to the content pane of the frame.</a:t>
            </a:r>
          </a:p>
        </p:txBody>
      </p:sp>
      <p:cxnSp>
        <p:nvCxnSpPr>
          <p:cNvPr id="8" name="Straight Arrow Connecto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2176296" y="4155001"/>
            <a:ext cx="1768492" cy="1588238"/>
          </a:xfrm>
          <a:prstGeom prst="straightConnector1">
            <a:avLst/>
          </a:prstGeom>
          <a:ln>
            <a:solidFill>
              <a:srgbClr val="4646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7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Layout Managers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562120"/>
            <a:ext cx="8489950" cy="4370142"/>
          </a:xfrm>
        </p:spPr>
        <p:txBody>
          <a:bodyPr/>
          <a:lstStyle/>
          <a:p>
            <a:r>
              <a:rPr lang="en-US" altLang="en-US" dirty="0"/>
              <a:t>The UI components are placed in containers.  Each container has a </a:t>
            </a:r>
            <a:r>
              <a:rPr lang="en-US" altLang="en-US" dirty="0">
                <a:solidFill>
                  <a:srgbClr val="C00000"/>
                </a:solidFill>
              </a:rPr>
              <a:t>layout manager </a:t>
            </a:r>
            <a:r>
              <a:rPr lang="en-US" altLang="en-US" dirty="0"/>
              <a:t>to arrange the UI components within the container. </a:t>
            </a:r>
          </a:p>
          <a:p>
            <a:endParaRPr lang="en-US" altLang="en-US" dirty="0"/>
          </a:p>
          <a:p>
            <a:r>
              <a:rPr lang="en-US" altLang="en-US" dirty="0"/>
              <a:t>Advantage: resizing the container (frame) will not occlude or distort the view of the components.</a:t>
            </a:r>
          </a:p>
          <a:p>
            <a:pPr marL="0" indent="0">
              <a:buNone/>
            </a:pPr>
            <a:endParaRPr lang="en-US" altLang="en-US" dirty="0"/>
          </a:p>
          <a:p>
            <a:pPr>
              <a:lnSpc>
                <a:spcPct val="80000"/>
              </a:lnSpc>
              <a:defRPr/>
            </a:pPr>
            <a:r>
              <a:rPr lang="en-US" altLang="en-US" dirty="0"/>
              <a:t>Main layout managers: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dirty="0" err="1">
                <a:solidFill>
                  <a:srgbClr val="C00000"/>
                </a:solidFill>
              </a:rPr>
              <a:t>FlowLayout</a:t>
            </a:r>
            <a:r>
              <a:rPr lang="en-US" altLang="en-US" dirty="0">
                <a:solidFill>
                  <a:srgbClr val="C00000"/>
                </a:solidFill>
              </a:rPr>
              <a:t>, </a:t>
            </a:r>
            <a:r>
              <a:rPr lang="en-US" altLang="en-US" dirty="0" err="1">
                <a:solidFill>
                  <a:srgbClr val="C00000"/>
                </a:solidFill>
              </a:rPr>
              <a:t>GridLayout</a:t>
            </a:r>
            <a:r>
              <a:rPr lang="en-US" altLang="en-US" dirty="0">
                <a:solidFill>
                  <a:srgbClr val="C00000"/>
                </a:solidFill>
              </a:rPr>
              <a:t>, </a:t>
            </a:r>
            <a:r>
              <a:rPr lang="en-US" altLang="en-US" dirty="0" err="1">
                <a:solidFill>
                  <a:srgbClr val="C00000"/>
                </a:solidFill>
              </a:rPr>
              <a:t>BorderLayout</a:t>
            </a:r>
            <a:r>
              <a:rPr lang="en-US" altLang="en-US" dirty="0">
                <a:solidFill>
                  <a:srgbClr val="C00000"/>
                </a:solidFill>
              </a:rPr>
              <a:t>, </a:t>
            </a:r>
            <a:r>
              <a:rPr lang="en-US" altLang="en-US" dirty="0" err="1">
                <a:solidFill>
                  <a:srgbClr val="C00000"/>
                </a:solidFill>
              </a:rPr>
              <a:t>CardLayout</a:t>
            </a:r>
            <a:r>
              <a:rPr lang="en-US" altLang="en-US" dirty="0">
                <a:solidFill>
                  <a:srgbClr val="C00000"/>
                </a:solidFill>
              </a:rPr>
              <a:t>, </a:t>
            </a:r>
            <a:r>
              <a:rPr lang="en-US" altLang="en-US" dirty="0"/>
              <a:t>and</a:t>
            </a:r>
            <a:r>
              <a:rPr lang="en-US" altLang="en-US" dirty="0">
                <a:solidFill>
                  <a:schemeClr val="folHlink"/>
                </a:solidFill>
              </a:rPr>
              <a:t> </a:t>
            </a:r>
            <a:r>
              <a:rPr lang="en-US" altLang="en-US" dirty="0" err="1">
                <a:solidFill>
                  <a:srgbClr val="C00000"/>
                </a:solidFill>
              </a:rPr>
              <a:t>GridBagLayout</a:t>
            </a:r>
            <a:endParaRPr lang="en-US" altLang="en-US" dirty="0">
              <a:solidFill>
                <a:srgbClr val="C00000"/>
              </a:solidFill>
            </a:endParaRPr>
          </a:p>
          <a:p>
            <a:endParaRPr lang="en-US" alt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37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Layout Manager Hierarchy</a:t>
            </a:r>
            <a:endParaRPr lang="en-GB" dirty="0"/>
          </a:p>
        </p:txBody>
      </p:sp>
      <p:graphicFrame>
        <p:nvGraphicFramePr>
          <p:cNvPr id="4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71402"/>
              </p:ext>
            </p:extLst>
          </p:nvPr>
        </p:nvGraphicFramePr>
        <p:xfrm>
          <a:off x="1558066" y="1683572"/>
          <a:ext cx="57912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2852928" imgH="2852928" progId="Word.Picture.8">
                  <p:embed/>
                </p:oleObj>
              </mc:Choice>
              <mc:Fallback>
                <p:oleObj name="Picture" r:id="rId3" imgW="2852928" imgH="2852928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48" t="2460" r="3038" b="34801"/>
                      <a:stretch>
                        <a:fillRect/>
                      </a:stretch>
                    </p:blipFill>
                    <p:spPr bwMode="auto">
                      <a:xfrm>
                        <a:off x="1558066" y="1683572"/>
                        <a:ext cx="5791200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294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 err="1"/>
              <a:t>LayoutManager</a:t>
            </a:r>
            <a:r>
              <a:rPr lang="en-US" altLang="en-US" dirty="0"/>
              <a:t> is an </a:t>
            </a:r>
            <a:r>
              <a:rPr lang="en-US" altLang="en-US" b="1" dirty="0">
                <a:solidFill>
                  <a:srgbClr val="C00000"/>
                </a:solidFill>
              </a:rPr>
              <a:t>interface</a:t>
            </a:r>
            <a:r>
              <a:rPr lang="en-US" altLang="en-US" dirty="0"/>
              <a:t>. All the layout classes </a:t>
            </a:r>
            <a:r>
              <a:rPr lang="en-US" altLang="en-US" b="1" dirty="0">
                <a:solidFill>
                  <a:srgbClr val="C00000"/>
                </a:solidFill>
              </a:rPr>
              <a:t>implement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this interface</a:t>
            </a:r>
          </a:p>
        </p:txBody>
      </p:sp>
    </p:spTree>
    <p:extLst>
      <p:ext uri="{BB962C8B-B14F-4D97-AF65-F5344CB8AC3E}">
        <p14:creationId xmlns:p14="http://schemas.microsoft.com/office/powerpoint/2010/main" val="126488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FlowLayout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795709"/>
            <a:ext cx="8813800" cy="4370142"/>
          </a:xfrm>
        </p:spPr>
        <p:txBody>
          <a:bodyPr/>
          <a:lstStyle/>
          <a:p>
            <a:pPr>
              <a:defRPr/>
            </a:pPr>
            <a:r>
              <a:rPr lang="en-US" altLang="en-US" sz="2400"/>
              <a:t>Places components sequentially (left-to-right) in the order they were added</a:t>
            </a:r>
          </a:p>
          <a:p>
            <a:pPr>
              <a:defRPr/>
            </a:pPr>
            <a:r>
              <a:rPr lang="en-US" altLang="en-US" sz="2400"/>
              <a:t>Components will wrap around if the width of the container is not wide enough to hold them all in a row.</a:t>
            </a:r>
          </a:p>
          <a:p>
            <a:pPr>
              <a:defRPr/>
            </a:pPr>
            <a:r>
              <a:rPr lang="en-US" altLang="en-US" sz="2400"/>
              <a:t>Default for applets and panels, but not for frames</a:t>
            </a:r>
          </a:p>
          <a:p>
            <a:pPr>
              <a:defRPr/>
            </a:pPr>
            <a:r>
              <a:rPr lang="en-US" altLang="en-US" sz="2400"/>
              <a:t>Options:</a:t>
            </a:r>
          </a:p>
          <a:p>
            <a:pPr lvl="1">
              <a:defRPr/>
            </a:pPr>
            <a:r>
              <a:rPr lang="en-US" altLang="en-US" sz="2000"/>
              <a:t>left, center  (this is the default), or right</a:t>
            </a:r>
          </a:p>
          <a:p>
            <a:pPr>
              <a:defRPr/>
            </a:pPr>
            <a:r>
              <a:rPr lang="en-US" altLang="en-US" sz="2400"/>
              <a:t>Typical syntax: in your Frame class’s constructor </a:t>
            </a:r>
          </a:p>
          <a:p>
            <a:pPr marL="0" indent="0">
              <a:buNone/>
              <a:defRPr/>
            </a:pPr>
            <a:endParaRPr lang="en-US" altLang="en-US" sz="2400"/>
          </a:p>
          <a:p>
            <a:pPr lvl="1" algn="ctr">
              <a:buNone/>
              <a:defRPr/>
            </a:pPr>
            <a:r>
              <a:rPr lang="en-US" altLang="en-US" sz="2000" b="1" i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setLayout(new FlowLayout(FlowLayout.LEFT))  </a:t>
            </a:r>
          </a:p>
          <a:p>
            <a:pPr lvl="1" algn="ctr">
              <a:buNone/>
              <a:defRPr/>
            </a:pPr>
            <a:r>
              <a:rPr lang="en-US" altLang="en-US" sz="1600"/>
              <a:t>OR</a:t>
            </a:r>
            <a:endParaRPr lang="en-US" altLang="en-US" sz="2000"/>
          </a:p>
          <a:p>
            <a:pPr lvl="1">
              <a:buNone/>
              <a:defRPr/>
            </a:pPr>
            <a:r>
              <a:rPr lang="en-US" altLang="en-US" sz="2000" b="1" i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setLayout(new FlowLayout(FlowLayout.LEFT,hgap,vgap)) </a:t>
            </a:r>
            <a:endParaRPr lang="en-US" altLang="en-US" sz="200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  <a:defRPr/>
            </a:pPr>
            <a:endParaRPr lang="en-US" altLang="en-US" sz="180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560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5903"/>
            <a:ext cx="8489950" cy="654070"/>
          </a:xfrm>
        </p:spPr>
        <p:txBody>
          <a:bodyPr/>
          <a:lstStyle/>
          <a:p>
            <a:r>
              <a:rPr lang="en-GB" dirty="0"/>
              <a:t>Example – </a:t>
            </a:r>
            <a:r>
              <a:rPr lang="en-GB" dirty="0" err="1"/>
              <a:t>FlowLayout</a:t>
            </a:r>
            <a:endParaRPr lang="en-GB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22323" r="73068" b="27172"/>
          <a:stretch/>
        </p:blipFill>
        <p:spPr>
          <a:xfrm>
            <a:off x="934948" y="1379973"/>
            <a:ext cx="6047743" cy="5478028"/>
          </a:xfrm>
          <a:prstGeom prst="rect">
            <a:avLst/>
          </a:pr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948" y="2024009"/>
            <a:ext cx="6185043" cy="4736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8454" y="1512308"/>
            <a:ext cx="3505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Creating a subclass of </a:t>
            </a:r>
            <a:r>
              <a:rPr lang="en-US" altLang="en-US" dirty="0" err="1">
                <a:solidFill>
                  <a:srgbClr val="FF0000"/>
                </a:solidFill>
              </a:rPr>
              <a:t>JFrame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48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0200" y="725903"/>
            <a:ext cx="8489950" cy="654070"/>
          </a:xfrm>
        </p:spPr>
        <p:txBody>
          <a:bodyPr/>
          <a:lstStyle/>
          <a:p>
            <a:r>
              <a:rPr lang="en-GB" dirty="0"/>
              <a:t>Example – </a:t>
            </a:r>
            <a:r>
              <a:rPr lang="en-GB" dirty="0" err="1"/>
              <a:t>FlowLayout</a:t>
            </a:r>
            <a:endParaRPr lang="en-GB" dirty="0"/>
          </a:p>
        </p:txBody>
      </p:sp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22323" r="73068" b="27172"/>
          <a:stretch/>
        </p:blipFill>
        <p:spPr>
          <a:xfrm>
            <a:off x="934948" y="1379973"/>
            <a:ext cx="6047743" cy="5478028"/>
          </a:xfrm>
          <a:prstGeom prst="rect">
            <a:avLst/>
          </a:prstGeom>
        </p:spPr>
      </p:pic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948" y="4921321"/>
            <a:ext cx="6185043" cy="18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130" y="3310285"/>
            <a:ext cx="35052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It’s common to make the Frame an application class by including a </a:t>
            </a:r>
            <a:r>
              <a:rPr lang="en-US" altLang="en-US" i="1" dirty="0">
                <a:solidFill>
                  <a:srgbClr val="FF0000"/>
                </a:solidFill>
              </a:rPr>
              <a:t>main</a:t>
            </a:r>
            <a:r>
              <a:rPr lang="en-US" altLang="en-US" dirty="0">
                <a:solidFill>
                  <a:srgbClr val="FF0000"/>
                </a:solidFill>
              </a:rPr>
              <a:t> method. The main method will instantiate its own class.</a:t>
            </a:r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2397" y="5270643"/>
            <a:ext cx="3827150" cy="226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24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GUI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dirty="0"/>
              <a:t>Components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Visual objects that appear on the screen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dirty="0"/>
              <a:t>Layouts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Control over the positioning of components within a </a:t>
            </a:r>
            <a:r>
              <a:rPr lang="en-US" altLang="en-US" i="1" dirty="0"/>
              <a:t>container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dirty="0"/>
              <a:t>Events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Responses to user actions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81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0200" y="725903"/>
            <a:ext cx="8489950" cy="654070"/>
          </a:xfrm>
        </p:spPr>
        <p:txBody>
          <a:bodyPr/>
          <a:lstStyle/>
          <a:p>
            <a:r>
              <a:rPr lang="en-GB" dirty="0"/>
              <a:t>Example – </a:t>
            </a:r>
            <a:r>
              <a:rPr lang="en-GB" dirty="0" err="1"/>
              <a:t>FlowLayout</a:t>
            </a:r>
            <a:endParaRPr lang="en-GB" dirty="0"/>
          </a:p>
        </p:txBody>
      </p:sp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22323" r="73068" b="27172"/>
          <a:stretch/>
        </p:blipFill>
        <p:spPr>
          <a:xfrm>
            <a:off x="934948" y="1379973"/>
            <a:ext cx="6047743" cy="5478028"/>
          </a:xfrm>
          <a:prstGeom prst="rect">
            <a:avLst/>
          </a:prstGeom>
        </p:spPr>
      </p:pic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3687" y="2527444"/>
            <a:ext cx="4907243" cy="2260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358" y="1405763"/>
            <a:ext cx="2830792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The constructor will typically do the following:</a:t>
            </a:r>
          </a:p>
          <a:p>
            <a:endParaRPr lang="en-US" altLang="en-US" dirty="0">
              <a:solidFill>
                <a:srgbClr val="FF0000"/>
              </a:solidFill>
            </a:endParaRPr>
          </a:p>
          <a:p>
            <a:pPr lvl="1">
              <a:buFontTx/>
              <a:buAutoNum type="arabicParenR"/>
            </a:pPr>
            <a:r>
              <a:rPr lang="en-US" altLang="en-US" dirty="0">
                <a:solidFill>
                  <a:srgbClr val="FF0000"/>
                </a:solidFill>
              </a:rPr>
              <a:t>Set the layout manager for the frame’s content pane</a:t>
            </a:r>
          </a:p>
          <a:p>
            <a:pPr lvl="1">
              <a:buFontTx/>
              <a:buAutoNum type="arabicParenR"/>
            </a:pPr>
            <a:r>
              <a:rPr lang="en-US" altLang="en-US" dirty="0">
                <a:solidFill>
                  <a:srgbClr val="FF0000"/>
                </a:solidFill>
              </a:rPr>
              <a:t>Add the components to the frame’s content pane</a:t>
            </a:r>
          </a:p>
          <a:p>
            <a:pPr lvl="1"/>
            <a:endParaRPr lang="en-US" altLang="en-US" dirty="0">
              <a:solidFill>
                <a:srgbClr val="FF0000"/>
              </a:solidFill>
            </a:endParaRP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In this case, the layout is Flow, and 6 Swing components are added</a:t>
            </a:r>
          </a:p>
        </p:txBody>
      </p:sp>
    </p:spTree>
    <p:extLst>
      <p:ext uri="{BB962C8B-B14F-4D97-AF65-F5344CB8AC3E}">
        <p14:creationId xmlns:p14="http://schemas.microsoft.com/office/powerpoint/2010/main" val="143713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get</a:t>
            </a:r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0" t="29407" r="65448" b="51333"/>
          <a:stretch/>
        </p:blipFill>
        <p:spPr>
          <a:xfrm>
            <a:off x="3009900" y="3316765"/>
            <a:ext cx="2030506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25" t="29320" r="58000" b="60221"/>
          <a:stretch/>
        </p:blipFill>
        <p:spPr>
          <a:xfrm>
            <a:off x="330200" y="1810119"/>
            <a:ext cx="4709160" cy="1075765"/>
          </a:xfrm>
          <a:prstGeom prst="rect">
            <a:avLst/>
          </a:prstGeom>
        </p:spPr>
      </p:pic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7" t="29556" r="67303" b="42921"/>
          <a:stretch/>
        </p:blipFill>
        <p:spPr>
          <a:xfrm>
            <a:off x="6430085" y="1100614"/>
            <a:ext cx="1290918" cy="28313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4395" y="5663274"/>
            <a:ext cx="8540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/>
              <a:t>Resizing the frame causes the components to wrap around when necessary.</a:t>
            </a:r>
          </a:p>
        </p:txBody>
      </p:sp>
    </p:spTree>
    <p:extLst>
      <p:ext uri="{BB962C8B-B14F-4D97-AF65-F5344CB8AC3E}">
        <p14:creationId xmlns:p14="http://schemas.microsoft.com/office/powerpoint/2010/main" val="850870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GridLayout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562120"/>
            <a:ext cx="8640557" cy="4370142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Arranges components into rows and columns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In Frame’s constructor:</a:t>
            </a:r>
          </a:p>
          <a:p>
            <a:pPr lvl="1">
              <a:defRPr/>
            </a:pPr>
            <a:r>
              <a:rPr lang="en-US" altLang="en-US" sz="2000" b="1" i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setLayout</a:t>
            </a:r>
            <a:r>
              <a:rPr lang="en-US" altLang="en-US" sz="2000" b="1" i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altLang="en-US" sz="2000" b="1" i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GridLayout</a:t>
            </a:r>
            <a:r>
              <a:rPr lang="en-US" altLang="en-US" sz="2000" b="1" i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b="1" i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rows,columns</a:t>
            </a:r>
            <a:r>
              <a:rPr lang="en-US" altLang="en-US" sz="2000" b="1" i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altLang="en-US" sz="20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altLang="en-US" sz="2400" dirty="0">
              <a:solidFill>
                <a:srgbClr val="800000"/>
              </a:solidFill>
            </a:endParaRPr>
          </a:p>
          <a:p>
            <a:pPr lvl="1">
              <a:defRPr/>
            </a:pPr>
            <a:r>
              <a:rPr lang="en-US" altLang="en-US" sz="2000" b="1" i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setLayout</a:t>
            </a:r>
            <a:r>
              <a:rPr lang="en-US" altLang="en-US" sz="2000" b="1" i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altLang="en-US" sz="2000" b="1" i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GridLayout</a:t>
            </a:r>
            <a:r>
              <a:rPr lang="en-US" altLang="en-US" sz="2000" b="1" i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b="1" i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rows,columns,hgap,vgap</a:t>
            </a:r>
            <a:r>
              <a:rPr lang="en-US" altLang="en-US" sz="2000" b="1" i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1">
              <a:defRPr/>
            </a:pPr>
            <a:endParaRPr lang="en-US" altLang="en-US" sz="2000" b="1" i="1" dirty="0">
              <a:solidFill>
                <a:schemeClr val="folHlin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400" dirty="0"/>
              <a:t>Components will be added in order, left to right, row by row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Components will be equal in size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As container is resized, components will resize accordingly, and remain in same grid arrangement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60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</a:t>
            </a:r>
            <a:r>
              <a:rPr lang="en-GB" dirty="0" err="1"/>
              <a:t>GridLayout</a:t>
            </a:r>
            <a:endParaRPr lang="en-GB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09" t="31111" r="73980" b="20741"/>
          <a:stretch/>
        </p:blipFill>
        <p:spPr>
          <a:xfrm>
            <a:off x="753625" y="1562120"/>
            <a:ext cx="5752947" cy="5295880"/>
          </a:xfrm>
          <a:prstGeom prst="rect">
            <a:avLst/>
          </a:pr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3687" y="2743201"/>
            <a:ext cx="4907243" cy="622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1462" y="2870033"/>
            <a:ext cx="3505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Setting the layout manager</a:t>
            </a:r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3687" y="3518598"/>
            <a:ext cx="4907243" cy="1284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1462" y="4010768"/>
            <a:ext cx="3505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Adding components</a:t>
            </a:r>
          </a:p>
        </p:txBody>
      </p:sp>
    </p:spTree>
    <p:extLst>
      <p:ext uri="{BB962C8B-B14F-4D97-AF65-F5344CB8AC3E}">
        <p14:creationId xmlns:p14="http://schemas.microsoft.com/office/powerpoint/2010/main" val="22589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get</a:t>
            </a:r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4" t="47623" r="65929" b="36900"/>
          <a:stretch/>
        </p:blipFill>
        <p:spPr>
          <a:xfrm>
            <a:off x="914400" y="1581373"/>
            <a:ext cx="2614108" cy="1592133"/>
          </a:xfrm>
          <a:prstGeom prst="rect">
            <a:avLst/>
          </a:prstGeom>
        </p:spPr>
      </p:pic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15" t="47965" r="58967" b="19745"/>
          <a:stretch/>
        </p:blipFill>
        <p:spPr>
          <a:xfrm>
            <a:off x="3689873" y="1581374"/>
            <a:ext cx="5163671" cy="3321823"/>
          </a:xfrm>
          <a:prstGeom prst="rect">
            <a:avLst/>
          </a:prstGeom>
        </p:spPr>
      </p:pic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1" t="48120" r="67593" b="37993"/>
          <a:stretch/>
        </p:blipFill>
        <p:spPr>
          <a:xfrm>
            <a:off x="1258645" y="3390921"/>
            <a:ext cx="1538343" cy="14285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200" y="5334019"/>
            <a:ext cx="8170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/>
              <a:t>Resizing the frame causes the components to resize and maintain their same grid pattern.</a:t>
            </a:r>
          </a:p>
        </p:txBody>
      </p:sp>
    </p:spTree>
    <p:extLst>
      <p:ext uri="{BB962C8B-B14F-4D97-AF65-F5344CB8AC3E}">
        <p14:creationId xmlns:p14="http://schemas.microsoft.com/office/powerpoint/2010/main" val="3205062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BorderLayout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39" y="1645102"/>
            <a:ext cx="8489950" cy="4370142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Arranges components into five areas: North, South, East, West, and Center</a:t>
            </a:r>
          </a:p>
          <a:p>
            <a:pPr>
              <a:defRPr/>
            </a:pPr>
            <a:r>
              <a:rPr lang="en-US" altLang="en-US" sz="2000" dirty="0"/>
              <a:t>In the constructor:</a:t>
            </a:r>
          </a:p>
          <a:p>
            <a:pPr lvl="1">
              <a:defRPr/>
            </a:pPr>
            <a:r>
              <a:rPr lang="en-US" altLang="en-US" sz="2000" b="1" i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setLayout</a:t>
            </a:r>
            <a:r>
              <a:rPr lang="en-US" altLang="en-US" sz="2000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altLang="en-US" sz="2000" b="1" i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BorderLayout</a:t>
            </a:r>
            <a:r>
              <a:rPr lang="en-US" altLang="en-US" sz="2000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 </a:t>
            </a:r>
            <a:endParaRPr lang="en-US" altLang="en-US" sz="1600" b="1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altLang="en-US" sz="1800" b="1" i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setLayout</a:t>
            </a:r>
            <a:r>
              <a:rPr lang="en-US" altLang="en-US" sz="1800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altLang="en-US" sz="1800" b="1" i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BorderLayout</a:t>
            </a:r>
            <a:r>
              <a:rPr lang="en-US" altLang="en-US" sz="1800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i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hgap,vgap</a:t>
            </a:r>
            <a:r>
              <a:rPr lang="en-US" altLang="en-US" sz="1800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altLang="en-US" sz="2000" b="1" i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sz="2000" dirty="0"/>
              <a:t>for each component:</a:t>
            </a:r>
          </a:p>
          <a:p>
            <a:pPr lvl="2">
              <a:defRPr/>
            </a:pPr>
            <a:r>
              <a:rPr lang="en-US" altLang="en-US" sz="1800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(</a:t>
            </a:r>
            <a:r>
              <a:rPr lang="en-US" altLang="en-US" sz="1800" b="1" i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the_component</a:t>
            </a:r>
            <a:r>
              <a:rPr lang="en-US" altLang="en-US" sz="1800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region)</a:t>
            </a:r>
          </a:p>
          <a:p>
            <a:pPr lvl="2">
              <a:defRPr/>
            </a:pPr>
            <a:r>
              <a:rPr lang="en-US" altLang="en-US" sz="1800" dirty="0"/>
              <a:t>do for each area desired:</a:t>
            </a:r>
          </a:p>
          <a:p>
            <a:pPr lvl="3">
              <a:defRPr/>
            </a:pP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BorderLayout.EAST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BorderLayout.SOUTH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BorderLayout.WEST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BorderLayout.NORTH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BorderLayout.CENTER</a:t>
            </a: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0" lvl="3" indent="0">
              <a:buNone/>
              <a:defRPr/>
            </a:pPr>
            <a:endParaRPr lang="en-US" altLang="en-US" sz="1800" dirty="0"/>
          </a:p>
          <a:p>
            <a:pPr>
              <a:defRPr/>
            </a:pPr>
            <a:r>
              <a:rPr lang="en-US" altLang="en-US" sz="1800" dirty="0"/>
              <a:t>Behavior: when the container is resized, the components will be resized but remain in the same locations. </a:t>
            </a:r>
          </a:p>
          <a:p>
            <a:pPr>
              <a:defRPr/>
            </a:pPr>
            <a:r>
              <a:rPr lang="en-US" altLang="en-US" sz="1800" dirty="0"/>
              <a:t>NOTE: only a maximum of five components can be added and seen in this case, one to each region.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8281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</a:t>
            </a:r>
            <a:r>
              <a:rPr lang="en-GB" dirty="0" err="1"/>
              <a:t>BorderLayout</a:t>
            </a:r>
            <a:endParaRPr lang="en-GB" dirty="0"/>
          </a:p>
        </p:txBody>
      </p:sp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7" t="29420" r="72934" b="24976"/>
          <a:stretch/>
        </p:blipFill>
        <p:spPr>
          <a:xfrm>
            <a:off x="489225" y="1601876"/>
            <a:ext cx="6462719" cy="5223295"/>
          </a:xfrm>
          <a:prstGeom prst="rect">
            <a:avLst/>
          </a:prstGeom>
        </p:spPr>
      </p:pic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3687" y="2788431"/>
            <a:ext cx="5966045" cy="622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046" y="2214555"/>
            <a:ext cx="3505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Setting the layout manager</a:t>
            </a:r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3687" y="3411428"/>
            <a:ext cx="4907243" cy="1391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1462" y="4010768"/>
            <a:ext cx="3505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Adding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55943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get</a:t>
            </a:r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52" t="44106" r="69130" b="22271"/>
          <a:stretch/>
        </p:blipFill>
        <p:spPr>
          <a:xfrm>
            <a:off x="705338" y="1562120"/>
            <a:ext cx="3425772" cy="2547368"/>
          </a:xfrm>
          <a:prstGeom prst="rect">
            <a:avLst/>
          </a:prstGeom>
        </p:spPr>
      </p:pic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52" t="44106" r="75543" b="16860"/>
          <a:stretch/>
        </p:blipFill>
        <p:spPr>
          <a:xfrm>
            <a:off x="5567648" y="947208"/>
            <a:ext cx="1815963" cy="3162280"/>
          </a:xfrm>
          <a:prstGeom prst="rect">
            <a:avLst/>
          </a:prstGeom>
        </p:spPr>
      </p:pic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26" t="30193" r="69022" b="55121"/>
          <a:stretch/>
        </p:blipFill>
        <p:spPr>
          <a:xfrm>
            <a:off x="2418224" y="4317552"/>
            <a:ext cx="3698378" cy="11614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200" y="5657671"/>
            <a:ext cx="8489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Resizing the frame causes the components to resize and maintain their same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The CENTER region dominates the sizing.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6700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Using Panels as “Sub-Containers”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587644"/>
            <a:ext cx="8489950" cy="4370142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sz="2400" dirty="0" err="1"/>
              <a:t>JPanel</a:t>
            </a:r>
            <a:r>
              <a:rPr lang="en-US" altLang="en-US" sz="2400" dirty="0"/>
              <a:t> is a class of special components that can contain other components.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en-US" sz="2400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dirty="0"/>
              <a:t>As containers, </a:t>
            </a:r>
            <a:r>
              <a:rPr lang="en-US" altLang="en-US" sz="2400" dirty="0" err="1"/>
              <a:t>JPanels</a:t>
            </a:r>
            <a:r>
              <a:rPr lang="en-US" altLang="en-US" sz="2400" dirty="0"/>
              <a:t> can have their own layout managers.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en-US" sz="2400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dirty="0"/>
              <a:t>This way, you can combine layouts within the same frame by adding panels to the frame and by adding other components to the panels.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en-US" sz="2400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dirty="0"/>
              <a:t>Therefore, like </a:t>
            </a:r>
            <a:r>
              <a:rPr lang="en-US" altLang="en-US" sz="2400" dirty="0" err="1"/>
              <a:t>JFrames</a:t>
            </a:r>
            <a:r>
              <a:rPr lang="en-US" altLang="en-US" sz="2400" dirty="0"/>
              <a:t>,  you can use these methods with </a:t>
            </a:r>
            <a:r>
              <a:rPr lang="en-US" altLang="en-US" sz="2400" dirty="0" err="1"/>
              <a:t>JPanels</a:t>
            </a:r>
            <a:r>
              <a:rPr lang="en-US" altLang="en-US" sz="2400" dirty="0"/>
              <a:t>: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dirty="0">
                <a:solidFill>
                  <a:srgbClr val="C00000"/>
                </a:solidFill>
              </a:rPr>
              <a:t>add() </a:t>
            </a:r>
            <a:r>
              <a:rPr lang="en-US" altLang="en-US" sz="2000" dirty="0"/>
              <a:t>– to add components to the panel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dirty="0" err="1">
                <a:solidFill>
                  <a:srgbClr val="C00000"/>
                </a:solidFill>
              </a:rPr>
              <a:t>setLayout</a:t>
            </a:r>
            <a:r>
              <a:rPr lang="en-US" altLang="en-US" sz="2000" dirty="0">
                <a:solidFill>
                  <a:srgbClr val="C00000"/>
                </a:solidFill>
              </a:rPr>
              <a:t>() </a:t>
            </a:r>
            <a:r>
              <a:rPr lang="en-US" altLang="en-US" sz="2000" dirty="0"/>
              <a:t>– to associate a layout manager for the panel</a:t>
            </a:r>
          </a:p>
        </p:txBody>
      </p:sp>
    </p:spTree>
    <p:extLst>
      <p:ext uri="{BB962C8B-B14F-4D97-AF65-F5344CB8AC3E}">
        <p14:creationId xmlns:p14="http://schemas.microsoft.com/office/powerpoint/2010/main" val="2057862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</a:t>
            </a:r>
            <a:r>
              <a:rPr lang="en-GB" dirty="0" err="1"/>
              <a:t>JPanel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You can use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JPanel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sz="2400" dirty="0">
                <a:cs typeface="Times New Roman" panose="02020603050405020304" pitchFamily="18" charset="0"/>
              </a:rPr>
              <a:t>to create a panel with a default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FlowLayout</a:t>
            </a:r>
            <a:r>
              <a:rPr lang="en-US" altLang="en-US" sz="2400" dirty="0">
                <a:cs typeface="Times New Roman" panose="02020603050405020304" pitchFamily="18" charset="0"/>
              </a:rPr>
              <a:t> manager or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JPanel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LayoutManager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400" dirty="0">
                <a:cs typeface="Times New Roman" panose="02020603050405020304" pitchFamily="18" charset="0"/>
              </a:rPr>
              <a:t> to create a panel with the specified layout manager. 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Use the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add(Component)</a:t>
            </a:r>
            <a:r>
              <a:rPr lang="en-US" altLang="en-US" sz="2400" dirty="0">
                <a:cs typeface="Times New Roman" panose="02020603050405020304" pitchFamily="18" charset="0"/>
              </a:rPr>
              <a:t> method to add a component to the panel.</a:t>
            </a:r>
            <a:r>
              <a:rPr lang="en-US" altLang="en-US" sz="2400" dirty="0"/>
              <a:t> For example,</a:t>
            </a:r>
          </a:p>
          <a:p>
            <a:pPr marL="0" indent="0">
              <a:lnSpc>
                <a:spcPct val="110000"/>
              </a:lnSpc>
              <a:buFont typeface="Monotype Sorts" pitchFamily="2" charset="2"/>
              <a:buNone/>
            </a:pPr>
            <a:endParaRPr lang="en-US" altLang="en-US" sz="2400" dirty="0"/>
          </a:p>
          <a:p>
            <a:pPr marL="0" indent="0">
              <a:lnSpc>
                <a:spcPct val="110000"/>
              </a:lnSpc>
              <a:buFont typeface="Monotype Sorts" pitchFamily="2" charset="2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JPanel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p = new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JPanel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110000"/>
              </a:lnSpc>
              <a:buFont typeface="Monotype Sorts" pitchFamily="2" charset="2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p.add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JButton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("OK"));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7991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GUI in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en-US" dirty="0"/>
              <a:t>Two categories of Java Component classes:</a:t>
            </a:r>
          </a:p>
          <a:p>
            <a:pPr lvl="1">
              <a:defRPr/>
            </a:pPr>
            <a:r>
              <a:rPr lang="en-US" altLang="en-US" dirty="0">
                <a:solidFill>
                  <a:srgbClr val="C00000"/>
                </a:solidFill>
              </a:rPr>
              <a:t>AWT</a:t>
            </a:r>
            <a:r>
              <a:rPr lang="en-US" altLang="en-US" dirty="0"/>
              <a:t> – Abstract Windows Toolkit (</a:t>
            </a:r>
            <a:r>
              <a:rPr lang="en-US" altLang="en-US" dirty="0" err="1">
                <a:solidFill>
                  <a:schemeClr val="folHlink"/>
                </a:solidFill>
              </a:rPr>
              <a:t>java.awt</a:t>
            </a:r>
            <a:r>
              <a:rPr lang="en-US" altLang="en-US" dirty="0">
                <a:solidFill>
                  <a:schemeClr val="folHlink"/>
                </a:solidFill>
              </a:rPr>
              <a:t> package</a:t>
            </a:r>
            <a:r>
              <a:rPr lang="en-US" altLang="en-US" dirty="0"/>
              <a:t>)</a:t>
            </a:r>
          </a:p>
          <a:p>
            <a:pPr lvl="2">
              <a:defRPr/>
            </a:pPr>
            <a:r>
              <a:rPr lang="en-US" altLang="en-US" dirty="0"/>
              <a:t>The older version of the components</a:t>
            </a:r>
          </a:p>
          <a:p>
            <a:pPr lvl="2">
              <a:defRPr/>
            </a:pPr>
            <a:r>
              <a:rPr lang="en-US" altLang="en-US" dirty="0"/>
              <a:t>Rely on “peer architecture”…drawing done by the OS platform on which the application/applet is running</a:t>
            </a:r>
          </a:p>
          <a:p>
            <a:pPr lvl="2">
              <a:defRPr/>
            </a:pPr>
            <a:r>
              <a:rPr lang="en-US" altLang="en-US" dirty="0"/>
              <a:t>Considered to be “heavy-weight”</a:t>
            </a:r>
          </a:p>
          <a:p>
            <a:pPr lvl="1">
              <a:defRPr/>
            </a:pPr>
            <a:r>
              <a:rPr lang="en-US" altLang="en-US" dirty="0">
                <a:solidFill>
                  <a:srgbClr val="C00000"/>
                </a:solidFill>
              </a:rPr>
              <a:t>Swing</a:t>
            </a:r>
            <a:r>
              <a:rPr lang="en-US" altLang="en-US" dirty="0"/>
              <a:t>				(</a:t>
            </a:r>
            <a:r>
              <a:rPr lang="en-US" altLang="en-US" dirty="0" err="1">
                <a:solidFill>
                  <a:schemeClr val="folHlink"/>
                </a:solidFill>
              </a:rPr>
              <a:t>javax.swing</a:t>
            </a:r>
            <a:r>
              <a:rPr lang="en-US" altLang="en-US" dirty="0">
                <a:solidFill>
                  <a:schemeClr val="folHlink"/>
                </a:solidFill>
              </a:rPr>
              <a:t> package</a:t>
            </a:r>
            <a:r>
              <a:rPr lang="en-US" altLang="en-US" dirty="0"/>
              <a:t>)</a:t>
            </a:r>
          </a:p>
          <a:p>
            <a:pPr lvl="2">
              <a:defRPr/>
            </a:pPr>
            <a:r>
              <a:rPr lang="en-US" altLang="en-US" dirty="0"/>
              <a:t>Newer version of the components</a:t>
            </a:r>
          </a:p>
          <a:p>
            <a:pPr lvl="2">
              <a:defRPr/>
            </a:pPr>
            <a:r>
              <a:rPr lang="en-US" altLang="en-US" dirty="0"/>
              <a:t>No “peer architecture”…components draw themselves</a:t>
            </a:r>
          </a:p>
          <a:p>
            <a:pPr lvl="2">
              <a:defRPr/>
            </a:pPr>
            <a:r>
              <a:rPr lang="en-US" altLang="en-US" dirty="0"/>
              <a:t>Most are considered to be “lightweight”</a:t>
            </a:r>
          </a:p>
        </p:txBody>
      </p:sp>
    </p:spTree>
    <p:extLst>
      <p:ext uri="{BB962C8B-B14F-4D97-AF65-F5344CB8AC3E}">
        <p14:creationId xmlns:p14="http://schemas.microsoft.com/office/powerpoint/2010/main" val="992075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Panels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en-US" dirty="0"/>
              <a:t>This example uses panels to organize components. The program creates a user interface for a Microwave oven.</a:t>
            </a:r>
            <a:r>
              <a:rPr lang="en-US" altLang="en-US" dirty="0">
                <a:latin typeface="Courier" pitchFamily="49" charset="0"/>
              </a:rPr>
              <a:t> </a:t>
            </a:r>
          </a:p>
          <a:p>
            <a:endParaRPr lang="en-GB" dirty="0"/>
          </a:p>
        </p:txBody>
      </p:sp>
      <p:graphicFrame>
        <p:nvGraphicFramePr>
          <p:cNvPr id="4" name="Objec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8049"/>
              </p:ext>
            </p:extLst>
          </p:nvPr>
        </p:nvGraphicFramePr>
        <p:xfrm>
          <a:off x="684213" y="3604846"/>
          <a:ext cx="35845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2362320" imgH="1219320" progId="Word.Picture.8">
                  <p:embed/>
                </p:oleObj>
              </mc:Choice>
              <mc:Fallback>
                <p:oleObj name="Picture" r:id="rId3" imgW="2362320" imgH="121932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604846"/>
                        <a:ext cx="3584575" cy="1847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22" t="30001" r="56071" b="43650"/>
          <a:stretch/>
        </p:blipFill>
        <p:spPr>
          <a:xfrm>
            <a:off x="4622801" y="3604846"/>
            <a:ext cx="4245428" cy="27105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9955" y="4242131"/>
            <a:ext cx="756652" cy="86463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69955" y="3863852"/>
            <a:ext cx="851233" cy="1364508"/>
          </a:xfrm>
          <a:prstGeom prst="rect">
            <a:avLst/>
          </a:prstGeom>
          <a:noFill/>
          <a:ln w="28575" cmpd="sng">
            <a:solidFill>
              <a:srgbClr val="44FF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4745" y="3742262"/>
            <a:ext cx="2364536" cy="148609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124279"/>
            <a:ext cx="8489950" cy="654070"/>
          </a:xfrm>
        </p:spPr>
        <p:txBody>
          <a:bodyPr/>
          <a:lstStyle/>
          <a:p>
            <a:r>
              <a:rPr lang="en-GB" dirty="0"/>
              <a:t>Code</a:t>
            </a:r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5" t="22125" r="71920" b="16288"/>
          <a:stretch/>
        </p:blipFill>
        <p:spPr>
          <a:xfrm>
            <a:off x="330200" y="620503"/>
            <a:ext cx="6057063" cy="62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73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Color</a:t>
            </a:r>
            <a:r>
              <a:rPr lang="en-GB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562120"/>
            <a:ext cx="8489950" cy="4370142"/>
          </a:xfrm>
        </p:spPr>
        <p:txBody>
          <a:bodyPr/>
          <a:lstStyle/>
          <a:p>
            <a:r>
              <a:rPr lang="en-US" altLang="en-US" sz="2000" dirty="0">
                <a:cs typeface="Times New Roman" panose="02020603050405020304" pitchFamily="18" charset="0"/>
              </a:rPr>
              <a:t>You can set colors for GUI components by using the</a:t>
            </a:r>
            <a:r>
              <a:rPr lang="en-US" altLang="en-US" sz="2000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u="sng" dirty="0" err="1">
                <a:solidFill>
                  <a:srgbClr val="C00000"/>
                </a:solidFill>
                <a:cs typeface="Times New Roman" panose="02020603050405020304" pitchFamily="18" charset="0"/>
              </a:rPr>
              <a:t>java.awt.Color</a:t>
            </a:r>
            <a:r>
              <a:rPr lang="en-US" altLang="en-US" sz="2000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cs typeface="Times New Roman" panose="02020603050405020304" pitchFamily="18" charset="0"/>
              </a:rPr>
              <a:t>class.</a:t>
            </a:r>
          </a:p>
          <a:p>
            <a:r>
              <a:rPr lang="en-US" altLang="en-US" sz="2000" dirty="0">
                <a:cs typeface="Times New Roman" panose="02020603050405020304" pitchFamily="18" charset="0"/>
              </a:rPr>
              <a:t>Colors are made of red, green, and blue components, each of which is represented by a byte value that describes its intensity, ranging from 0 (darkest shade) to 255 (lightest shade). This is known as the </a:t>
            </a:r>
            <a:r>
              <a:rPr lang="en-US" altLang="en-US" sz="2000" i="1" dirty="0">
                <a:cs typeface="Times New Roman" panose="02020603050405020304" pitchFamily="18" charset="0"/>
              </a:rPr>
              <a:t>RGB model</a:t>
            </a:r>
            <a:r>
              <a:rPr lang="en-US" altLang="en-US" sz="2000" dirty="0">
                <a:cs typeface="Times New Roman" panose="02020603050405020304" pitchFamily="18" charset="0"/>
              </a:rPr>
              <a:t>.</a:t>
            </a:r>
            <a:r>
              <a:rPr lang="en-US" altLang="en-US" sz="2000" dirty="0"/>
              <a:t> 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Color c = new Color(r, g, b);</a:t>
            </a:r>
          </a:p>
          <a:p>
            <a:pPr lvl="1" algn="ctr">
              <a:lnSpc>
                <a:spcPct val="90000"/>
              </a:lnSpc>
              <a:buFontTx/>
              <a:buNone/>
            </a:pPr>
            <a:endParaRPr lang="en-US" altLang="en-US" sz="1600" i="1" dirty="0">
              <a:latin typeface="Book Antiqua" panose="0204060205030503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800" dirty="0">
                <a:latin typeface="Courier New" panose="02070309020205020404" pitchFamily="49" charset="0"/>
              </a:rPr>
              <a:t>r</a:t>
            </a:r>
            <a:r>
              <a:rPr lang="en-US" altLang="en-US" sz="2000" dirty="0"/>
              <a:t>, </a:t>
            </a:r>
            <a:r>
              <a:rPr lang="en-US" altLang="en-US" sz="1800" dirty="0">
                <a:latin typeface="Courier New" panose="02070309020205020404" pitchFamily="49" charset="0"/>
              </a:rPr>
              <a:t>g</a:t>
            </a:r>
            <a:r>
              <a:rPr lang="en-US" altLang="en-US" sz="2000" dirty="0"/>
              <a:t>, and </a:t>
            </a:r>
            <a:r>
              <a:rPr lang="en-US" altLang="en-US" sz="1800" dirty="0">
                <a:latin typeface="Courier New" panose="02070309020205020404" pitchFamily="49" charset="0"/>
              </a:rPr>
              <a:t>b</a:t>
            </a:r>
            <a:r>
              <a:rPr lang="en-US" altLang="en-US" sz="2000" dirty="0"/>
              <a:t> specify a color by its red, green, and blue components. </a:t>
            </a:r>
          </a:p>
          <a:p>
            <a:pPr>
              <a:lnSpc>
                <a:spcPct val="90000"/>
              </a:lnSpc>
            </a:pPr>
            <a:endParaRPr lang="en-US" altLang="en-US" sz="2000" dirty="0">
              <a:latin typeface="Courier" pitchFamily="49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ct val="100000"/>
              </a:spcBef>
              <a:buFont typeface="Monotype Sorts" pitchFamily="2" charset="2"/>
              <a:buNone/>
            </a:pPr>
            <a:r>
              <a:rPr lang="en-US" altLang="en-US" sz="2000" dirty="0"/>
              <a:t>Example: 	</a:t>
            </a:r>
            <a:r>
              <a:rPr lang="en-US" altLang="en-US" sz="1600" dirty="0">
                <a:latin typeface="Courier New" panose="02070309020205020404" pitchFamily="49" charset="0"/>
              </a:rPr>
              <a:t>Color c = new Color(228, 100, 255);</a:t>
            </a:r>
          </a:p>
          <a:p>
            <a:pPr>
              <a:lnSpc>
                <a:spcPct val="90000"/>
              </a:lnSpc>
              <a:spcBef>
                <a:spcPct val="100000"/>
              </a:spcBef>
            </a:pPr>
            <a:r>
              <a:rPr lang="en-US" altLang="en-US" sz="2000" dirty="0">
                <a:cs typeface="Times New Roman" panose="02020603050405020304" pitchFamily="18" charset="0"/>
              </a:rPr>
              <a:t>Thirteen standard colors (</a:t>
            </a:r>
            <a:r>
              <a:rPr lang="en-US" altLang="en-US" sz="2000" u="sng" dirty="0">
                <a:cs typeface="Times New Roman" panose="02020603050405020304" pitchFamily="18" charset="0"/>
              </a:rPr>
              <a:t>black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blue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cyan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 err="1">
                <a:cs typeface="Times New Roman" panose="02020603050405020304" pitchFamily="18" charset="0"/>
              </a:rPr>
              <a:t>darkGray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gray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green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 err="1">
                <a:cs typeface="Times New Roman" panose="02020603050405020304" pitchFamily="18" charset="0"/>
              </a:rPr>
              <a:t>lightGray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magenta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orange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pink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red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white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yellow</a:t>
            </a:r>
            <a:r>
              <a:rPr lang="en-US" altLang="en-US" sz="2000" dirty="0">
                <a:cs typeface="Times New Roman" panose="02020603050405020304" pitchFamily="18" charset="0"/>
              </a:rPr>
              <a:t>) are defined as constants in </a:t>
            </a:r>
            <a:r>
              <a:rPr lang="en-US" altLang="en-US" sz="2000" u="sng" dirty="0" err="1">
                <a:cs typeface="Times New Roman" panose="02020603050405020304" pitchFamily="18" charset="0"/>
              </a:rPr>
              <a:t>java.awt.Color</a:t>
            </a:r>
            <a:r>
              <a:rPr lang="en-US" altLang="en-US" sz="2000" dirty="0">
                <a:cs typeface="Times New Roman" panose="02020603050405020304" pitchFamily="18" charset="0"/>
              </a:rPr>
              <a:t>. </a:t>
            </a:r>
          </a:p>
          <a:p>
            <a:pPr marL="0" indent="0">
              <a:lnSpc>
                <a:spcPct val="90000"/>
              </a:lnSpc>
              <a:spcBef>
                <a:spcPct val="100000"/>
              </a:spcBef>
              <a:buFont typeface="Monotype Sorts" pitchFamily="2" charset="2"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000" dirty="0">
              <a:latin typeface="Courier" pitchFamily="49" charset="0"/>
              <a:cs typeface="Times New Roman" panose="02020603050405020304" pitchFamily="18" charset="0"/>
            </a:endParaRPr>
          </a:p>
          <a:p>
            <a:endParaRPr lang="en-US" altLang="en-US" sz="2000" dirty="0">
              <a:latin typeface="Courier New" panose="02070309020205020404" pitchFamily="49" charset="0"/>
            </a:endParaRP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03137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</a:t>
            </a:r>
            <a:r>
              <a:rPr lang="en-GB" dirty="0" err="1"/>
              <a:t>Colors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sz="2400" dirty="0"/>
              <a:t>You can use the following methods to set the component’s background and foreground colors:</a:t>
            </a:r>
            <a:endParaRPr lang="en-US" altLang="en-US" dirty="0">
              <a:latin typeface="Courier New" panose="02070309020205020404" pitchFamily="49" charset="0"/>
            </a:endParaRP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</a:rPr>
              <a:t>setBackground</a:t>
            </a:r>
            <a:r>
              <a:rPr lang="en-US" altLang="en-US" sz="2000" dirty="0">
                <a:latin typeface="Courier New" panose="02070309020205020404" pitchFamily="49" charset="0"/>
              </a:rPr>
              <a:t>(Color c) </a:t>
            </a: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</a:rPr>
              <a:t>setForeground</a:t>
            </a:r>
            <a:r>
              <a:rPr lang="en-US" altLang="en-US" sz="2000" dirty="0">
                <a:latin typeface="Courier New" panose="02070309020205020404" pitchFamily="49" charset="0"/>
              </a:rPr>
              <a:t>(Color c)</a:t>
            </a:r>
            <a:endParaRPr lang="en-US" altLang="en-US" dirty="0">
              <a:latin typeface="Courier New" panose="02070309020205020404" pitchFamily="49" charset="0"/>
            </a:endParaRPr>
          </a:p>
          <a:p>
            <a:pPr marL="0" indent="0">
              <a:spcBef>
                <a:spcPct val="100000"/>
              </a:spcBef>
              <a:buFont typeface="Monotype Sorts" pitchFamily="2" charset="2"/>
              <a:buNone/>
            </a:pPr>
            <a:r>
              <a:rPr lang="en-US" altLang="en-US" sz="2400" dirty="0"/>
              <a:t>Example:</a:t>
            </a: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</a:rPr>
              <a:t>jbt.setBackground</a:t>
            </a:r>
            <a:r>
              <a:rPr lang="en-US" altLang="en-US" sz="2000" dirty="0">
                <a:latin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</a:rPr>
              <a:t>Color.yellow</a:t>
            </a:r>
            <a:r>
              <a:rPr lang="en-US" altLang="en-US" sz="2000" dirty="0">
                <a:latin typeface="Courier New" panose="02070309020205020404" pitchFamily="49" charset="0"/>
              </a:rPr>
              <a:t>);</a:t>
            </a: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</a:rPr>
              <a:t>jbt.setForeground</a:t>
            </a:r>
            <a:r>
              <a:rPr lang="en-US" altLang="en-US" sz="2000" dirty="0">
                <a:latin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</a:rPr>
              <a:t>Color.red</a:t>
            </a:r>
            <a:r>
              <a:rPr lang="en-US" altLang="en-US" sz="2000" dirty="0">
                <a:latin typeface="Courier New" panose="02070309020205020404" pitchFamily="49" charset="0"/>
              </a:rPr>
              <a:t>);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66807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Font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Font Names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Standard font names that are supported in all platforms are: </a:t>
            </a:r>
            <a:r>
              <a:rPr lang="en-US" altLang="en-US" sz="2000" u="sng" dirty="0" err="1">
                <a:cs typeface="Times New Roman" panose="02020603050405020304" pitchFamily="18" charset="0"/>
              </a:rPr>
              <a:t>SansSerif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Serif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Monospaced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u="sng" dirty="0">
                <a:cs typeface="Times New Roman" panose="02020603050405020304" pitchFamily="18" charset="0"/>
              </a:rPr>
              <a:t>Dialog</a:t>
            </a:r>
            <a:r>
              <a:rPr lang="en-US" altLang="en-US" sz="2000" dirty="0">
                <a:cs typeface="Times New Roman" panose="02020603050405020304" pitchFamily="18" charset="0"/>
              </a:rPr>
              <a:t>, or </a:t>
            </a:r>
            <a:r>
              <a:rPr lang="en-US" altLang="en-US" sz="2000" u="sng" dirty="0" err="1">
                <a:cs typeface="Times New Roman" panose="02020603050405020304" pitchFamily="18" charset="0"/>
              </a:rPr>
              <a:t>DialogInput</a:t>
            </a:r>
            <a:r>
              <a:rPr lang="en-US" altLang="en-US" sz="2000" dirty="0"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Font Style</a:t>
            </a:r>
            <a:r>
              <a:rPr lang="en-US" altLang="en-US" sz="2400" dirty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u="sng" dirty="0" err="1">
                <a:cs typeface="Times New Roman" panose="02020603050405020304" pitchFamily="18" charset="0"/>
              </a:rPr>
              <a:t>Font.PLAIN</a:t>
            </a:r>
            <a:r>
              <a:rPr lang="en-US" altLang="en-US" sz="2000" dirty="0">
                <a:cs typeface="Times New Roman" panose="02020603050405020304" pitchFamily="18" charset="0"/>
              </a:rPr>
              <a:t> (0), </a:t>
            </a:r>
            <a:r>
              <a:rPr lang="en-US" altLang="en-US" sz="2000" u="sng" dirty="0" err="1">
                <a:cs typeface="Times New Roman" panose="02020603050405020304" pitchFamily="18" charset="0"/>
              </a:rPr>
              <a:t>Font.BOLD</a:t>
            </a:r>
            <a:r>
              <a:rPr lang="en-US" altLang="en-US" sz="2000" dirty="0">
                <a:cs typeface="Times New Roman" panose="02020603050405020304" pitchFamily="18" charset="0"/>
              </a:rPr>
              <a:t> (1), </a:t>
            </a:r>
            <a:r>
              <a:rPr lang="en-US" altLang="en-US" sz="2000" u="sng" dirty="0" err="1">
                <a:cs typeface="Times New Roman" panose="02020603050405020304" pitchFamily="18" charset="0"/>
              </a:rPr>
              <a:t>Font.ITALIC</a:t>
            </a:r>
            <a:r>
              <a:rPr lang="en-US" altLang="en-US" sz="2000" dirty="0">
                <a:cs typeface="Times New Roman" panose="02020603050405020304" pitchFamily="18" charset="0"/>
              </a:rPr>
              <a:t> (2), and </a:t>
            </a:r>
            <a:r>
              <a:rPr lang="en-US" altLang="en-US" sz="2000" u="sng" dirty="0" err="1">
                <a:cs typeface="Times New Roman" panose="02020603050405020304" pitchFamily="18" charset="0"/>
              </a:rPr>
              <a:t>Font.BOLD</a:t>
            </a:r>
            <a:r>
              <a:rPr lang="en-US" altLang="en-US" sz="2000" dirty="0">
                <a:cs typeface="Times New Roman" panose="02020603050405020304" pitchFamily="18" charset="0"/>
              </a:rPr>
              <a:t> + </a:t>
            </a:r>
            <a:r>
              <a:rPr lang="en-US" altLang="en-US" sz="2000" u="sng" dirty="0" err="1">
                <a:cs typeface="Times New Roman" panose="02020603050405020304" pitchFamily="18" charset="0"/>
              </a:rPr>
              <a:t>Font.ITALIC</a:t>
            </a:r>
            <a:r>
              <a:rPr lang="en-US" altLang="en-US" sz="2000" dirty="0">
                <a:cs typeface="Times New Roman" panose="02020603050405020304" pitchFamily="18" charset="0"/>
              </a:rPr>
              <a:t> (3)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200" dirty="0"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9862" y="4081882"/>
            <a:ext cx="7961971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 dirty="0">
                <a:solidFill>
                  <a:srgbClr val="C00000"/>
                </a:solidFill>
                <a:latin typeface="Courier New" panose="02070309020205020404" pitchFamily="49" charset="0"/>
              </a:rPr>
              <a:t>Font </a:t>
            </a:r>
            <a:r>
              <a:rPr lang="en-US" altLang="en-US" sz="2000" dirty="0" err="1">
                <a:solidFill>
                  <a:srgbClr val="C00000"/>
                </a:solidFill>
                <a:latin typeface="Courier New" panose="02070309020205020404" pitchFamily="49" charset="0"/>
              </a:rPr>
              <a:t>myFont</a:t>
            </a:r>
            <a:r>
              <a:rPr lang="en-US" altLang="en-US" sz="2000" dirty="0">
                <a:solidFill>
                  <a:srgbClr val="C00000"/>
                </a:solidFill>
                <a:latin typeface="Courier New" panose="02070309020205020404" pitchFamily="49" charset="0"/>
              </a:rPr>
              <a:t> = new Font(name, style, size);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4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 dirty="0"/>
              <a:t>Example: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 dirty="0"/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Font myFont1 = new Font("</a:t>
            </a:r>
            <a:r>
              <a:rPr lang="en-US" altLang="en-US" sz="1600" dirty="0" err="1">
                <a:latin typeface="Courier New" panose="02070309020205020404" pitchFamily="49" charset="0"/>
              </a:rPr>
              <a:t>SansSerif</a:t>
            </a:r>
            <a:r>
              <a:rPr lang="en-US" altLang="en-US" sz="1600" dirty="0">
                <a:latin typeface="Courier New" panose="02070309020205020404" pitchFamily="49" charset="0"/>
              </a:rPr>
              <a:t> ", </a:t>
            </a:r>
            <a:r>
              <a:rPr lang="en-US" altLang="en-US" sz="1600" dirty="0" err="1">
                <a:latin typeface="Courier New" panose="02070309020205020404" pitchFamily="49" charset="0"/>
              </a:rPr>
              <a:t>Font.BOLD</a:t>
            </a:r>
            <a:r>
              <a:rPr lang="en-US" altLang="en-US" sz="1600" dirty="0">
                <a:latin typeface="Courier New" panose="02070309020205020404" pitchFamily="49" charset="0"/>
              </a:rPr>
              <a:t>, 16);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Font myFont2 = new Font("Serif", </a:t>
            </a:r>
            <a:r>
              <a:rPr lang="en-US" altLang="en-US" sz="1600" dirty="0" err="1">
                <a:latin typeface="Courier New" panose="02070309020205020404" pitchFamily="49" charset="0"/>
              </a:rPr>
              <a:t>Font.BOLD+Font.ITALIC</a:t>
            </a:r>
            <a:r>
              <a:rPr lang="en-US" altLang="en-US" sz="1600" dirty="0">
                <a:latin typeface="Courier New" panose="02070309020205020404" pitchFamily="49" charset="0"/>
              </a:rPr>
              <a:t>, 12);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JButton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jbtOK</a:t>
            </a:r>
            <a:r>
              <a:rPr lang="en-US" altLang="en-US" sz="1600" dirty="0">
                <a:latin typeface="Courier New" panose="02070309020205020404" pitchFamily="49" charset="0"/>
              </a:rPr>
              <a:t> = new </a:t>
            </a:r>
            <a:r>
              <a:rPr lang="en-US" altLang="en-US" sz="1600" dirty="0" err="1">
                <a:latin typeface="Courier New" panose="02070309020205020404" pitchFamily="49" charset="0"/>
              </a:rPr>
              <a:t>JButton</a:t>
            </a:r>
            <a:r>
              <a:rPr lang="en-US" altLang="en-US" sz="1600" dirty="0">
                <a:latin typeface="Courier New" panose="02070309020205020404" pitchFamily="49" charset="0"/>
              </a:rPr>
              <a:t>("OK“);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jbtOK.setFont</a:t>
            </a:r>
            <a:r>
              <a:rPr lang="en-US" altLang="en-US" sz="1600" dirty="0">
                <a:latin typeface="Courier New" panose="02070309020205020404" pitchFamily="49" charset="0"/>
              </a:rPr>
              <a:t>(myFont1);</a:t>
            </a:r>
          </a:p>
        </p:txBody>
      </p:sp>
    </p:spTree>
    <p:extLst>
      <p:ext uri="{BB962C8B-B14F-4D97-AF65-F5344CB8AC3E}">
        <p14:creationId xmlns:p14="http://schemas.microsoft.com/office/powerpoint/2010/main" val="852024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82014"/>
            <a:ext cx="8489950" cy="4370142"/>
          </a:xfrm>
        </p:spPr>
        <p:txBody>
          <a:bodyPr/>
          <a:lstStyle/>
          <a:p>
            <a:r>
              <a:rPr lang="en-GB" sz="2400" dirty="0"/>
              <a:t>Displays a grid of data consisting of rows and columns similar to a </a:t>
            </a:r>
            <a:r>
              <a:rPr lang="en-GB" sz="2400" dirty="0" err="1"/>
              <a:t>spreadsheet</a:t>
            </a:r>
            <a:endParaRPr lang="en-GB" sz="2400" dirty="0"/>
          </a:p>
          <a:p>
            <a:r>
              <a:rPr lang="en-GB" sz="2400" dirty="0"/>
              <a:t>Does not contain or cache data but it is a simple view of the data</a:t>
            </a:r>
          </a:p>
          <a:p>
            <a:pPr lvl="1"/>
            <a:endParaRPr lang="en-US" dirty="0"/>
          </a:p>
        </p:txBody>
      </p:sp>
      <p:pic>
        <p:nvPicPr>
          <p:cNvPr id="4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830638"/>
            <a:ext cx="8001000" cy="233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5300" y="3208048"/>
            <a:ext cx="345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Header contain column labels</a:t>
            </a:r>
          </a:p>
        </p:txBody>
      </p:sp>
      <p:cxnSp>
        <p:nvCxnSpPr>
          <p:cNvPr id="7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" idx="2"/>
          </p:cNvCxnSpPr>
          <p:nvPr/>
        </p:nvCxnSpPr>
        <p:spPr>
          <a:xfrm>
            <a:off x="2223128" y="3577380"/>
            <a:ext cx="153586" cy="74062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" idx="2"/>
          </p:cNvCxnSpPr>
          <p:nvPr/>
        </p:nvCxnSpPr>
        <p:spPr>
          <a:xfrm>
            <a:off x="2223128" y="3577380"/>
            <a:ext cx="1727828" cy="74062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" idx="2"/>
          </p:cNvCxnSpPr>
          <p:nvPr/>
        </p:nvCxnSpPr>
        <p:spPr>
          <a:xfrm>
            <a:off x="2223128" y="3577380"/>
            <a:ext cx="4308301" cy="74062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5300" y="6354019"/>
            <a:ext cx="29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Cell containing data item</a:t>
            </a:r>
          </a:p>
        </p:txBody>
      </p:sp>
      <p:cxnSp>
        <p:nvCxnSpPr>
          <p:cNvPr id="16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14" idx="0"/>
          </p:cNvCxnSpPr>
          <p:nvPr/>
        </p:nvCxnSpPr>
        <p:spPr>
          <a:xfrm>
            <a:off x="1632857" y="5388429"/>
            <a:ext cx="320723" cy="96559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5300" y="5243286"/>
            <a:ext cx="2770414" cy="290285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25886" y="4172857"/>
            <a:ext cx="2770414" cy="136071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364843" y="6241925"/>
            <a:ext cx="358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Column displays a type of data</a:t>
            </a:r>
          </a:p>
        </p:txBody>
      </p:sp>
      <p:cxnSp>
        <p:nvCxnSpPr>
          <p:cNvPr id="22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7111093" y="5533571"/>
            <a:ext cx="45598" cy="70835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40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9" grpId="0" animBg="1"/>
      <p:bldP spid="20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345883"/>
            <a:ext cx="8489950" cy="654070"/>
          </a:xfrm>
        </p:spPr>
        <p:txBody>
          <a:bodyPr/>
          <a:lstStyle/>
          <a:p>
            <a:r>
              <a:rPr lang="en-US" dirty="0"/>
              <a:t>Create a simple table</a:t>
            </a:r>
          </a:p>
        </p:txBody>
      </p:sp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7"/>
          <a:stretch/>
        </p:blipFill>
        <p:spPr>
          <a:xfrm>
            <a:off x="630027" y="1202388"/>
            <a:ext cx="7221240" cy="5572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8885" y="999953"/>
            <a:ext cx="3092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</a:rPr>
              <a:t>Header contain column labels</a:t>
            </a:r>
          </a:p>
        </p:txBody>
      </p:sp>
      <p:cxnSp>
        <p:nvCxnSpPr>
          <p:cNvPr id="9" name="Straight Arrow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3458979" y="1202388"/>
            <a:ext cx="2359906" cy="594438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1635" y="2318217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</a:rPr>
              <a:t>Data to display</a:t>
            </a:r>
          </a:p>
        </p:txBody>
      </p:sp>
      <p:cxnSp>
        <p:nvCxnSpPr>
          <p:cNvPr id="11" name="Straight Arrow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445606" y="2298354"/>
            <a:ext cx="675805" cy="22801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33107" y="3144406"/>
            <a:ext cx="2677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</a:rPr>
              <a:t>Create </a:t>
            </a:r>
            <a:r>
              <a:rPr lang="en-US" sz="1600" b="1" dirty="0" err="1">
                <a:solidFill>
                  <a:srgbClr val="800000"/>
                </a:solidFill>
              </a:rPr>
              <a:t>JTable</a:t>
            </a:r>
            <a:r>
              <a:rPr lang="en-US" sz="1600" b="1" dirty="0">
                <a:solidFill>
                  <a:srgbClr val="800000"/>
                </a:solidFill>
              </a:rPr>
              <a:t> component</a:t>
            </a:r>
          </a:p>
        </p:txBody>
      </p:sp>
      <p:cxnSp>
        <p:nvCxnSpPr>
          <p:cNvPr id="17" name="Straight Arrow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6" idx="1"/>
          </p:cNvCxnSpPr>
          <p:nvPr/>
        </p:nvCxnSpPr>
        <p:spPr>
          <a:xfrm flipH="1">
            <a:off x="4269677" y="3313683"/>
            <a:ext cx="1363430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28656" y="3585347"/>
            <a:ext cx="1344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</a:rPr>
              <a:t>Create the model that holds the data</a:t>
            </a:r>
          </a:p>
        </p:txBody>
      </p:sp>
      <p:cxnSp>
        <p:nvCxnSpPr>
          <p:cNvPr id="21" name="Straight Arrow Connector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20" idx="1"/>
          </p:cNvCxnSpPr>
          <p:nvPr/>
        </p:nvCxnSpPr>
        <p:spPr>
          <a:xfrm flipH="1" flipV="1">
            <a:off x="7107121" y="3863852"/>
            <a:ext cx="621535" cy="26010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00085" y="4007946"/>
            <a:ext cx="3266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</a:rPr>
              <a:t>Link the model to the table</a:t>
            </a:r>
          </a:p>
        </p:txBody>
      </p:sp>
      <p:cxnSp>
        <p:nvCxnSpPr>
          <p:cNvPr id="25" name="Straight Arrow Connector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3661653" y="4123957"/>
            <a:ext cx="338432" cy="5326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87462" y="4943925"/>
            <a:ext cx="3266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</a:rPr>
              <a:t>Add the  table in a container</a:t>
            </a:r>
          </a:p>
        </p:txBody>
      </p:sp>
      <p:cxnSp>
        <p:nvCxnSpPr>
          <p:cNvPr id="30" name="Straight Arrow Connector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4931747" y="4943925"/>
            <a:ext cx="355715" cy="169277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8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6" grpId="0"/>
      <p:bldP spid="20" grpId="0"/>
      <p:bldP spid="24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Model/View/Controller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547493"/>
            <a:ext cx="8489950" cy="4370142"/>
          </a:xfrm>
        </p:spPr>
        <p:txBody>
          <a:bodyPr/>
          <a:lstStyle/>
          <a:p>
            <a:r>
              <a:rPr lang="en-NZ" sz="1800" dirty="0"/>
              <a:t>Swing architecture is rooted in the </a:t>
            </a:r>
            <a:r>
              <a:rPr lang="en-NZ" sz="1800" i="1" dirty="0"/>
              <a:t>model-view-controller</a:t>
            </a:r>
            <a:r>
              <a:rPr lang="en-NZ" sz="1800" dirty="0"/>
              <a:t> (</a:t>
            </a:r>
            <a:r>
              <a:rPr lang="en-NZ" sz="1800" i="1" dirty="0"/>
              <a:t>MVC</a:t>
            </a:r>
            <a:r>
              <a:rPr lang="en-NZ" sz="1800" dirty="0"/>
              <a:t>) design </a:t>
            </a:r>
          </a:p>
          <a:p>
            <a:r>
              <a:rPr lang="en-NZ" sz="1800" dirty="0"/>
              <a:t>MVC architecture calls for a visual application to be broken up into three separate parts:</a:t>
            </a:r>
          </a:p>
          <a:p>
            <a:pPr lvl="1"/>
            <a:r>
              <a:rPr lang="en-NZ" sz="1600" dirty="0"/>
              <a:t>A </a:t>
            </a:r>
            <a:r>
              <a:rPr lang="en-NZ" sz="1600" i="1" u="sng" dirty="0"/>
              <a:t>model</a:t>
            </a:r>
            <a:r>
              <a:rPr lang="en-NZ" sz="1600" dirty="0"/>
              <a:t> that represents the data for the application</a:t>
            </a:r>
          </a:p>
          <a:p>
            <a:pPr lvl="1"/>
            <a:r>
              <a:rPr lang="en-NZ" sz="1600" dirty="0"/>
              <a:t>The </a:t>
            </a:r>
            <a:r>
              <a:rPr lang="en-NZ" sz="1600" i="1" u="sng" dirty="0"/>
              <a:t>view</a:t>
            </a:r>
            <a:r>
              <a:rPr lang="en-NZ" sz="1600" dirty="0"/>
              <a:t> that is the visual representation of that data</a:t>
            </a:r>
          </a:p>
          <a:p>
            <a:pPr lvl="1"/>
            <a:r>
              <a:rPr lang="en-NZ" sz="1600" dirty="0"/>
              <a:t>A </a:t>
            </a:r>
            <a:r>
              <a:rPr lang="en-NZ" sz="1600" i="1" u="sng" dirty="0"/>
              <a:t>controller</a:t>
            </a:r>
            <a:r>
              <a:rPr lang="en-NZ" sz="1600" dirty="0"/>
              <a:t> that takes user input on the view and translates that to changes in the model.”</a:t>
            </a:r>
          </a:p>
          <a:p>
            <a:endParaRPr lang="en-US" sz="1800" dirty="0"/>
          </a:p>
        </p:txBody>
      </p:sp>
      <p:sp>
        <p:nvSpPr>
          <p:cNvPr id="4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205" y="5758129"/>
            <a:ext cx="2437896" cy="708088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en-US" dirty="0"/>
          </a:p>
          <a:p>
            <a:pPr algn="ctr"/>
            <a:r>
              <a:rPr lang="en-US" altLang="en-US" dirty="0"/>
              <a:t>Data model</a:t>
            </a:r>
          </a:p>
        </p:txBody>
      </p:sp>
      <p:sp>
        <p:nvSpPr>
          <p:cNvPr id="5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175" y="4247541"/>
            <a:ext cx="2437896" cy="660882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br>
              <a:rPr lang="en-US" altLang="en-US" dirty="0"/>
            </a:br>
            <a:r>
              <a:rPr lang="en-US" altLang="en-US" dirty="0"/>
              <a:t>Data display</a:t>
            </a:r>
          </a:p>
        </p:txBody>
      </p:sp>
      <p:sp>
        <p:nvSpPr>
          <p:cNvPr id="6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188" y="4247541"/>
            <a:ext cx="2437896" cy="66088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  <a:p>
            <a:r>
              <a:rPr lang="en-US" altLang="en-US" dirty="0"/>
              <a:t>User input</a:t>
            </a:r>
          </a:p>
        </p:txBody>
      </p:sp>
      <p:cxnSp>
        <p:nvCxnSpPr>
          <p:cNvPr id="7" name="AutoShap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ShapeType="1"/>
            <a:stCxn id="5" idx="2"/>
            <a:endCxn id="4" idx="0"/>
          </p:cNvCxnSpPr>
          <p:nvPr/>
        </p:nvCxnSpPr>
        <p:spPr bwMode="auto">
          <a:xfrm>
            <a:off x="2911123" y="4908423"/>
            <a:ext cx="2181030" cy="8497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30071" y="4449916"/>
            <a:ext cx="1348579" cy="33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 Box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194" y="5758129"/>
            <a:ext cx="9255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2"/>
                </a:solidFill>
              </a:rPr>
              <a:t>Model</a:t>
            </a:r>
            <a:endParaRPr lang="en-US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0" name="Text Box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8872" y="4247541"/>
            <a:ext cx="7645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2"/>
                </a:solidFill>
              </a:rPr>
              <a:t>View</a:t>
            </a:r>
          </a:p>
        </p:txBody>
      </p:sp>
      <p:sp>
        <p:nvSpPr>
          <p:cNvPr id="11" name="Text Box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95" y="4247541"/>
            <a:ext cx="14813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2"/>
                </a:solidFill>
              </a:rPr>
              <a:t> Controller</a:t>
            </a:r>
            <a:endParaRPr lang="en-US" altLang="en-US" sz="2800" b="1" dirty="0">
              <a:solidFill>
                <a:schemeClr val="accent2"/>
              </a:solidFill>
            </a:endParaRPr>
          </a:p>
        </p:txBody>
      </p:sp>
      <p:cxnSp>
        <p:nvCxnSpPr>
          <p:cNvPr id="12" name="AutoShap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ShapeType="1"/>
            <a:stCxn id="6" idx="2"/>
            <a:endCxn id="4" idx="0"/>
          </p:cNvCxnSpPr>
          <p:nvPr/>
        </p:nvCxnSpPr>
        <p:spPr bwMode="auto">
          <a:xfrm flipH="1">
            <a:off x="5092153" y="4908423"/>
            <a:ext cx="1545983" cy="8497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AutoShap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3257" y="6041364"/>
            <a:ext cx="832452" cy="566470"/>
          </a:xfrm>
          <a:prstGeom prst="flowChartMagneticDisk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 dirty="0"/>
          </a:p>
        </p:txBody>
      </p:sp>
      <p:sp>
        <p:nvSpPr>
          <p:cNvPr id="15" name="Text Box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093" y="4449916"/>
            <a:ext cx="4796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800000"/>
                </a:solidFill>
              </a:rPr>
              <a:t>UI</a:t>
            </a:r>
            <a:r>
              <a:rPr lang="en-US" altLang="en-US" dirty="0"/>
              <a:t>:</a:t>
            </a:r>
          </a:p>
        </p:txBody>
      </p:sp>
      <p:sp>
        <p:nvSpPr>
          <p:cNvPr id="16" name="Text Box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48" y="5796262"/>
            <a:ext cx="736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800000"/>
                </a:solidFill>
              </a:rPr>
              <a:t>Data:</a:t>
            </a:r>
          </a:p>
        </p:txBody>
      </p:sp>
      <p:sp>
        <p:nvSpPr>
          <p:cNvPr id="17" name="Text Box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473" y="5215261"/>
            <a:ext cx="1023459" cy="22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manipulate</a:t>
            </a:r>
          </a:p>
        </p:txBody>
      </p:sp>
      <p:sp>
        <p:nvSpPr>
          <p:cNvPr id="18" name="Text Box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191" y="5306058"/>
            <a:ext cx="699284" cy="22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refresh</a:t>
            </a:r>
          </a:p>
        </p:txBody>
      </p:sp>
      <p:cxnSp>
        <p:nvCxnSpPr>
          <p:cNvPr id="19" name="AutoShap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130071" y="4672394"/>
            <a:ext cx="128911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 Box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139" y="4133140"/>
            <a:ext cx="699284" cy="22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refresh</a:t>
            </a:r>
          </a:p>
        </p:txBody>
      </p:sp>
      <p:sp>
        <p:nvSpPr>
          <p:cNvPr id="21" name="Text Box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094" y="4685256"/>
            <a:ext cx="663059" cy="22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events</a:t>
            </a:r>
          </a:p>
        </p:txBody>
      </p:sp>
      <p:pic>
        <p:nvPicPr>
          <p:cNvPr id="22" name="Pictur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396" y="4393328"/>
            <a:ext cx="832452" cy="38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Line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25295" y="3929978"/>
            <a:ext cx="237844" cy="1416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 dirty="0"/>
          </a:p>
        </p:txBody>
      </p:sp>
      <p:sp>
        <p:nvSpPr>
          <p:cNvPr id="24" name="Line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5220173" y="3950955"/>
            <a:ext cx="237844" cy="1416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 dirty="0"/>
          </a:p>
        </p:txBody>
      </p:sp>
      <p:pic>
        <p:nvPicPr>
          <p:cNvPr id="30" name="Picture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095" y="3485573"/>
            <a:ext cx="691310" cy="6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80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9840"/>
            <a:ext cx="8489950" cy="654070"/>
          </a:xfrm>
        </p:spPr>
        <p:txBody>
          <a:bodyPr/>
          <a:lstStyle/>
          <a:p>
            <a:r>
              <a:rPr lang="en-US" dirty="0"/>
              <a:t>Table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512000"/>
            <a:ext cx="8489950" cy="4370142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>
                <a:latin typeface="Arial" charset="0"/>
                <a:cs typeface="Arial" charset="0"/>
              </a:rPr>
              <a:t>Each </a:t>
            </a:r>
            <a:r>
              <a:rPr lang="en-GB" sz="2000" dirty="0" err="1">
                <a:latin typeface="Courier New" charset="0"/>
                <a:cs typeface="Courier New" charset="0"/>
              </a:rPr>
              <a:t>JTable</a:t>
            </a:r>
            <a:r>
              <a:rPr lang="en-GB" sz="2000" dirty="0">
                <a:latin typeface="Arial" charset="0"/>
                <a:cs typeface="Arial" charset="0"/>
              </a:rPr>
              <a:t> has a </a:t>
            </a:r>
            <a:r>
              <a:rPr lang="en-GB" sz="2000" dirty="0" err="1">
                <a:latin typeface="Courier New" charset="0"/>
                <a:cs typeface="Courier New" charset="0"/>
              </a:rPr>
              <a:t>TableModel</a:t>
            </a:r>
            <a:r>
              <a:rPr lang="en-GB" sz="2000" dirty="0">
                <a:latin typeface="Arial" charset="0"/>
                <a:cs typeface="Arial" charset="0"/>
              </a:rPr>
              <a:t> object that holds the data shown by the table.</a:t>
            </a:r>
          </a:p>
          <a:p>
            <a:pPr>
              <a:lnSpc>
                <a:spcPct val="75000"/>
              </a:lnSpc>
              <a:spcBef>
                <a:spcPts val="6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000" dirty="0">
              <a:latin typeface="Arial" charset="0"/>
              <a:cs typeface="Arial" charset="0"/>
            </a:endParaRPr>
          </a:p>
          <a:p>
            <a:pPr>
              <a:lnSpc>
                <a:spcPct val="71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1" dirty="0" err="1">
                <a:solidFill>
                  <a:srgbClr val="800000"/>
                </a:solidFill>
                <a:latin typeface="Courier New" charset="0"/>
                <a:cs typeface="Arial" charset="0"/>
              </a:rPr>
              <a:t>DefaultTableModel</a:t>
            </a:r>
            <a:r>
              <a:rPr lang="en-GB" sz="2000" dirty="0">
                <a:solidFill>
                  <a:srgbClr val="800000"/>
                </a:solidFill>
                <a:latin typeface="Arial" charset="0"/>
                <a:cs typeface="Arial" charset="0"/>
              </a:rPr>
              <a:t> </a:t>
            </a:r>
            <a:r>
              <a:rPr lang="en-GB" sz="2000" dirty="0">
                <a:latin typeface="Arial" charset="0"/>
                <a:cs typeface="Arial" charset="0"/>
              </a:rPr>
              <a:t>is a default implementation of </a:t>
            </a:r>
            <a:r>
              <a:rPr lang="en-GB" sz="1800" dirty="0" err="1">
                <a:latin typeface="Courier New" charset="0"/>
                <a:cs typeface="Arial" charset="0"/>
              </a:rPr>
              <a:t>TableModel</a:t>
            </a:r>
            <a:endParaRPr lang="en-GB" sz="1800" dirty="0">
              <a:latin typeface="Courier New" charset="0"/>
              <a:cs typeface="Arial" charset="0"/>
            </a:endParaRP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latin typeface="Arial" charset="0"/>
                <a:cs typeface="Arial" charset="0"/>
              </a:rPr>
              <a:t>By default it makes all the cells editable</a:t>
            </a:r>
          </a:p>
          <a:p>
            <a:pPr lvl="1">
              <a:lnSpc>
                <a:spcPct val="75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800" dirty="0">
              <a:latin typeface="Arial" charset="0"/>
              <a:cs typeface="Arial" charset="0"/>
            </a:endParaRPr>
          </a:p>
          <a:p>
            <a:pPr>
              <a:lnSpc>
                <a:spcPct val="75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>
                <a:latin typeface="Arial" charset="0"/>
                <a:cs typeface="Arial" charset="0"/>
              </a:rPr>
              <a:t>We can customize its </a:t>
            </a:r>
            <a:r>
              <a:rPr lang="en-GB" sz="2000" dirty="0" err="1">
                <a:latin typeface="Arial" charset="0"/>
                <a:cs typeface="Arial" charset="0"/>
              </a:rPr>
              <a:t>behavior</a:t>
            </a:r>
            <a:r>
              <a:rPr lang="en-GB" sz="2000" dirty="0">
                <a:latin typeface="Arial" charset="0"/>
                <a:cs typeface="Arial" charset="0"/>
              </a:rPr>
              <a:t> by </a:t>
            </a:r>
            <a:r>
              <a:rPr lang="en-GB" sz="2000" dirty="0" err="1">
                <a:latin typeface="Arial" charset="0"/>
                <a:cs typeface="Arial" charset="0"/>
              </a:rPr>
              <a:t>subclassing</a:t>
            </a:r>
            <a:endParaRPr lang="en-GB" sz="2000" dirty="0">
              <a:latin typeface="Arial" charset="0"/>
              <a:cs typeface="Arial" charset="0"/>
            </a:endParaRP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>
                <a:latin typeface="Arial" charset="0"/>
                <a:cs typeface="Arial" charset="0"/>
              </a:rPr>
              <a:t>Or we can implement </a:t>
            </a:r>
            <a:r>
              <a:rPr lang="en-GB" sz="1800" dirty="0" err="1">
                <a:latin typeface="Courier New" charset="0"/>
                <a:cs typeface="Arial" charset="0"/>
              </a:rPr>
              <a:t>TableModel</a:t>
            </a:r>
            <a:r>
              <a:rPr lang="en-GB" sz="2000" dirty="0">
                <a:latin typeface="Arial" charset="0"/>
                <a:cs typeface="Arial" charset="0"/>
              </a:rPr>
              <a:t> from scratch creating a class that </a:t>
            </a:r>
            <a:r>
              <a:rPr lang="en-GB" sz="1800" b="1" dirty="0">
                <a:solidFill>
                  <a:srgbClr val="800000"/>
                </a:solidFill>
                <a:latin typeface="Courier New" charset="0"/>
                <a:cs typeface="Arial" charset="0"/>
              </a:rPr>
              <a:t>extends </a:t>
            </a:r>
            <a:r>
              <a:rPr lang="en-GB" sz="1800" b="1" dirty="0" err="1">
                <a:solidFill>
                  <a:srgbClr val="800000"/>
                </a:solidFill>
                <a:latin typeface="Courier New" charset="0"/>
                <a:cs typeface="Arial" charset="0"/>
              </a:rPr>
              <a:t>AbstractTableModel</a:t>
            </a:r>
            <a:endParaRPr lang="en-GB" sz="1800" b="1" dirty="0">
              <a:solidFill>
                <a:srgbClr val="800000"/>
              </a:solidFill>
              <a:latin typeface="Courier New" charset="0"/>
              <a:cs typeface="Arial" charset="0"/>
            </a:endParaRP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>
                <a:latin typeface="Arial" charset="0"/>
                <a:cs typeface="Arial" charset="0"/>
              </a:rPr>
              <a:t>ADVANTAGES:</a:t>
            </a: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>
                <a:latin typeface="Arial" charset="0"/>
                <a:cs typeface="Arial" charset="0"/>
              </a:rPr>
              <a:t>Data synchronisation easier: Suppose you have an </a:t>
            </a:r>
            <a:r>
              <a:rPr lang="en-GB" sz="2000" dirty="0" err="1">
                <a:latin typeface="Arial" charset="0"/>
                <a:cs typeface="Arial" charset="0"/>
              </a:rPr>
              <a:t>ArrayList</a:t>
            </a:r>
            <a:r>
              <a:rPr lang="en-GB" sz="2000" dirty="0">
                <a:latin typeface="Arial" charset="0"/>
                <a:cs typeface="Arial" charset="0"/>
              </a:rPr>
              <a:t> of some Java objects. You have to convert this data into Object[][] to populate the </a:t>
            </a:r>
            <a:r>
              <a:rPr lang="en-GB" sz="2000" dirty="0" err="1">
                <a:latin typeface="Arial" charset="0"/>
                <a:cs typeface="Arial" charset="0"/>
              </a:rPr>
              <a:t>JTable</a:t>
            </a:r>
            <a:r>
              <a:rPr lang="en-GB" sz="2000" dirty="0">
                <a:latin typeface="Arial" charset="0"/>
                <a:cs typeface="Arial" charset="0"/>
              </a:rPr>
              <a:t>. If you make changes to the </a:t>
            </a:r>
            <a:r>
              <a:rPr lang="en-GB" sz="2000" dirty="0" err="1">
                <a:latin typeface="Arial" charset="0"/>
                <a:cs typeface="Arial" charset="0"/>
              </a:rPr>
              <a:t>JTable</a:t>
            </a:r>
            <a:r>
              <a:rPr lang="en-GB" sz="2000" dirty="0">
                <a:latin typeface="Arial" charset="0"/>
                <a:cs typeface="Arial" charset="0"/>
              </a:rPr>
              <a:t>, you have to remember to make corresponding changes in the </a:t>
            </a:r>
            <a:r>
              <a:rPr lang="en-GB" sz="2000" dirty="0" err="1">
                <a:latin typeface="Arial" charset="0"/>
                <a:cs typeface="Arial" charset="0"/>
              </a:rPr>
              <a:t>ArrayList</a:t>
            </a:r>
            <a:r>
              <a:rPr lang="en-GB" sz="2000" dirty="0">
                <a:latin typeface="Arial" charset="0"/>
                <a:cs typeface="Arial" charset="0"/>
              </a:rPr>
              <a:t> of the underlying data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1015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18910"/>
            <a:ext cx="8489950" cy="654070"/>
          </a:xfrm>
        </p:spPr>
        <p:txBody>
          <a:bodyPr/>
          <a:lstStyle/>
          <a:p>
            <a:r>
              <a:rPr lang="en-US" dirty="0"/>
              <a:t>Create your own Table Model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0200" y="1228290"/>
            <a:ext cx="8489950" cy="4370142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latin typeface="Arial" charset="0"/>
                <a:cs typeface="Arial" charset="0"/>
              </a:rPr>
              <a:t>You need to override the following abstract methods:</a:t>
            </a:r>
          </a:p>
          <a:p>
            <a:pPr>
              <a:lnSpc>
                <a:spcPct val="75000"/>
              </a:lnSpc>
              <a:spcBef>
                <a:spcPts val="600"/>
              </a:spcBef>
              <a:buFont typeface="Wingdings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solidFill>
                  <a:srgbClr val="800000"/>
                </a:solidFill>
                <a:latin typeface="Courier"/>
                <a:cs typeface="Courier"/>
              </a:rPr>
              <a:t>public </a:t>
            </a:r>
            <a:r>
              <a:rPr lang="en-GB" sz="1800" dirty="0" err="1">
                <a:solidFill>
                  <a:srgbClr val="800000"/>
                </a:solidFill>
                <a:latin typeface="Courier"/>
                <a:cs typeface="Courier"/>
              </a:rPr>
              <a:t>int</a:t>
            </a:r>
            <a:r>
              <a:rPr lang="en-GB" sz="1800" dirty="0">
                <a:solidFill>
                  <a:srgbClr val="800000"/>
                </a:solidFill>
                <a:latin typeface="Courier"/>
                <a:cs typeface="Courier"/>
              </a:rPr>
              <a:t> </a:t>
            </a:r>
            <a:r>
              <a:rPr lang="en-GB" sz="1800" dirty="0" err="1">
                <a:solidFill>
                  <a:srgbClr val="800000"/>
                </a:solidFill>
                <a:latin typeface="Courier"/>
                <a:cs typeface="Courier"/>
              </a:rPr>
              <a:t>getRowCount</a:t>
            </a:r>
            <a:r>
              <a:rPr lang="en-GB" sz="1800" dirty="0">
                <a:solidFill>
                  <a:srgbClr val="800000"/>
                </a:solidFill>
                <a:latin typeface="Courier"/>
                <a:cs typeface="Courier"/>
              </a:rPr>
              <a:t>();</a:t>
            </a:r>
          </a:p>
          <a:p>
            <a:pPr>
              <a:lnSpc>
                <a:spcPct val="75000"/>
              </a:lnSpc>
              <a:spcBef>
                <a:spcPts val="600"/>
              </a:spcBef>
              <a:buFont typeface="Wingdings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solidFill>
                  <a:srgbClr val="800000"/>
                </a:solidFill>
                <a:latin typeface="Courier"/>
                <a:cs typeface="Courier"/>
              </a:rPr>
              <a:t>public </a:t>
            </a:r>
            <a:r>
              <a:rPr lang="en-GB" sz="1800" dirty="0" err="1">
                <a:solidFill>
                  <a:srgbClr val="800000"/>
                </a:solidFill>
                <a:latin typeface="Courier"/>
                <a:cs typeface="Courier"/>
              </a:rPr>
              <a:t>int</a:t>
            </a:r>
            <a:r>
              <a:rPr lang="en-GB" sz="1800" dirty="0">
                <a:solidFill>
                  <a:srgbClr val="800000"/>
                </a:solidFill>
                <a:latin typeface="Courier"/>
                <a:cs typeface="Courier"/>
              </a:rPr>
              <a:t> </a:t>
            </a:r>
            <a:r>
              <a:rPr lang="en-GB" sz="1800" dirty="0" err="1">
                <a:solidFill>
                  <a:srgbClr val="800000"/>
                </a:solidFill>
                <a:latin typeface="Courier"/>
                <a:cs typeface="Courier"/>
              </a:rPr>
              <a:t>getColumnCount</a:t>
            </a:r>
            <a:r>
              <a:rPr lang="en-GB" sz="1800" dirty="0">
                <a:solidFill>
                  <a:srgbClr val="800000"/>
                </a:solidFill>
                <a:latin typeface="Courier"/>
                <a:cs typeface="Courier"/>
              </a:rPr>
              <a:t>();</a:t>
            </a:r>
          </a:p>
          <a:p>
            <a:pPr>
              <a:lnSpc>
                <a:spcPct val="75000"/>
              </a:lnSpc>
              <a:spcBef>
                <a:spcPts val="600"/>
              </a:spcBef>
              <a:buFont typeface="Wingdings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solidFill>
                  <a:srgbClr val="800000"/>
                </a:solidFill>
                <a:latin typeface="Courier"/>
                <a:cs typeface="Courier"/>
              </a:rPr>
              <a:t>public Object </a:t>
            </a:r>
            <a:r>
              <a:rPr lang="en-GB" sz="1800" dirty="0" err="1">
                <a:solidFill>
                  <a:srgbClr val="800000"/>
                </a:solidFill>
                <a:latin typeface="Courier"/>
                <a:cs typeface="Courier"/>
              </a:rPr>
              <a:t>getValueAt</a:t>
            </a:r>
            <a:r>
              <a:rPr lang="en-GB" sz="1800" dirty="0">
                <a:solidFill>
                  <a:srgbClr val="800000"/>
                </a:solidFill>
                <a:latin typeface="Courier"/>
                <a:cs typeface="Courier"/>
              </a:rPr>
              <a:t>(</a:t>
            </a:r>
            <a:r>
              <a:rPr lang="en-GB" sz="1800" dirty="0" err="1">
                <a:solidFill>
                  <a:srgbClr val="800000"/>
                </a:solidFill>
                <a:latin typeface="Courier"/>
                <a:cs typeface="Courier"/>
              </a:rPr>
              <a:t>int</a:t>
            </a:r>
            <a:r>
              <a:rPr lang="en-GB" sz="1800" dirty="0">
                <a:solidFill>
                  <a:srgbClr val="800000"/>
                </a:solidFill>
                <a:latin typeface="Courier"/>
                <a:cs typeface="Courier"/>
              </a:rPr>
              <a:t> row, </a:t>
            </a:r>
            <a:r>
              <a:rPr lang="en-GB" sz="1800" dirty="0" err="1">
                <a:solidFill>
                  <a:srgbClr val="800000"/>
                </a:solidFill>
                <a:latin typeface="Courier"/>
                <a:cs typeface="Courier"/>
              </a:rPr>
              <a:t>int</a:t>
            </a:r>
            <a:r>
              <a:rPr lang="en-GB" sz="1800" dirty="0">
                <a:solidFill>
                  <a:srgbClr val="800000"/>
                </a:solidFill>
                <a:latin typeface="Courier"/>
                <a:cs typeface="Courier"/>
              </a:rPr>
              <a:t> column);</a:t>
            </a:r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59396" y="2485835"/>
            <a:ext cx="836075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public class </a:t>
            </a:r>
            <a:r>
              <a:rPr lang="en-US" sz="1400" dirty="0" err="1">
                <a:latin typeface="Courier"/>
                <a:cs typeface="Courier"/>
              </a:rPr>
              <a:t>BookTableModel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b="1" dirty="0">
                <a:latin typeface="Courier"/>
                <a:cs typeface="Courier"/>
              </a:rPr>
              <a:t>extends </a:t>
            </a:r>
            <a:r>
              <a:rPr lang="en-US" sz="1400" b="1" dirty="0" err="1">
                <a:latin typeface="Courier"/>
                <a:cs typeface="Courier"/>
              </a:rPr>
              <a:t>AbstractTableModel</a:t>
            </a:r>
            <a:r>
              <a:rPr lang="en-US" sz="1400" b="1" dirty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{ 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 private String[] </a:t>
            </a:r>
            <a:r>
              <a:rPr lang="en-US" sz="1400" dirty="0" err="1">
                <a:latin typeface="Courier"/>
                <a:cs typeface="Courier"/>
              </a:rPr>
              <a:t>columnNames</a:t>
            </a:r>
            <a:r>
              <a:rPr lang="en-US" sz="1400" dirty="0">
                <a:latin typeface="Courier"/>
                <a:cs typeface="Courier"/>
              </a:rPr>
              <a:t> = {"</a:t>
            </a:r>
            <a:r>
              <a:rPr lang="en-US" sz="1400" dirty="0" err="1">
                <a:latin typeface="Courier"/>
                <a:cs typeface="Courier"/>
              </a:rPr>
              <a:t>Title","Author","Price</a:t>
            </a:r>
            <a:r>
              <a:rPr lang="en-US" sz="1400" dirty="0">
                <a:latin typeface="Courier"/>
                <a:cs typeface="Courier"/>
              </a:rPr>
              <a:t>"}; </a:t>
            </a:r>
          </a:p>
          <a:p>
            <a:r>
              <a:rPr lang="en-US" sz="1400" dirty="0">
                <a:latin typeface="Courier"/>
                <a:cs typeface="Courier"/>
              </a:rPr>
              <a:t>   private </a:t>
            </a:r>
            <a:r>
              <a:rPr lang="en-US" sz="1400" dirty="0" err="1">
                <a:latin typeface="Courier"/>
                <a:cs typeface="Courier"/>
              </a:rPr>
              <a:t>ArrayList</a:t>
            </a:r>
            <a:r>
              <a:rPr lang="en-US" sz="1400" dirty="0">
                <a:latin typeface="Courier"/>
                <a:cs typeface="Courier"/>
              </a:rPr>
              <a:t>&lt;Book&gt; </a:t>
            </a:r>
            <a:r>
              <a:rPr lang="en-US" sz="1400" dirty="0" err="1">
                <a:latin typeface="Courier"/>
                <a:cs typeface="Courier"/>
              </a:rPr>
              <a:t>myList</a:t>
            </a:r>
            <a:r>
              <a:rPr lang="en-US" sz="1400" dirty="0">
                <a:latin typeface="Courier"/>
                <a:cs typeface="Courier"/>
              </a:rPr>
              <a:t>; 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 public </a:t>
            </a:r>
            <a:r>
              <a:rPr lang="en-US" sz="1400" b="1" dirty="0" err="1">
                <a:latin typeface="Courier"/>
                <a:cs typeface="Courier"/>
              </a:rPr>
              <a:t>BookTableModel</a:t>
            </a:r>
            <a:r>
              <a:rPr lang="en-US" sz="1400" b="1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ArrayList</a:t>
            </a:r>
            <a:r>
              <a:rPr lang="en-US" sz="1400" dirty="0">
                <a:latin typeface="Courier"/>
                <a:cs typeface="Courier"/>
              </a:rPr>
              <a:t>&lt;Book&gt; </a:t>
            </a:r>
            <a:r>
              <a:rPr lang="en-US" sz="1400" b="1" dirty="0" err="1">
                <a:latin typeface="Courier"/>
                <a:cs typeface="Courier"/>
              </a:rPr>
              <a:t>bkList</a:t>
            </a:r>
            <a:r>
              <a:rPr lang="en-US" sz="1400" b="1" dirty="0">
                <a:latin typeface="Courier"/>
                <a:cs typeface="Courier"/>
              </a:rPr>
              <a:t>) </a:t>
            </a:r>
            <a:r>
              <a:rPr lang="en-US" sz="1400" dirty="0">
                <a:latin typeface="Courier"/>
                <a:cs typeface="Courier"/>
              </a:rPr>
              <a:t>{ 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 err="1">
                <a:latin typeface="Courier"/>
                <a:cs typeface="Courier"/>
              </a:rPr>
              <a:t>myList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bkList</a:t>
            </a:r>
            <a:r>
              <a:rPr lang="en-US" sz="1400" dirty="0">
                <a:latin typeface="Courier"/>
                <a:cs typeface="Courier"/>
              </a:rPr>
              <a:t>; </a:t>
            </a:r>
          </a:p>
          <a:p>
            <a:r>
              <a:rPr lang="en-US" sz="1400" dirty="0">
                <a:latin typeface="Courier"/>
                <a:cs typeface="Courier"/>
              </a:rPr>
              <a:t>   } </a:t>
            </a:r>
          </a:p>
          <a:p>
            <a:r>
              <a:rPr lang="en-US" sz="1400" dirty="0">
                <a:latin typeface="Courier"/>
                <a:cs typeface="Courier"/>
              </a:rPr>
              <a:t>   public </a:t>
            </a:r>
            <a:r>
              <a:rPr lang="en-US" sz="1400" b="1" dirty="0" err="1">
                <a:latin typeface="Courier"/>
                <a:cs typeface="Courier"/>
              </a:rPr>
              <a:t>int</a:t>
            </a:r>
            <a:r>
              <a:rPr lang="en-US" sz="1400" b="1" dirty="0">
                <a:latin typeface="Courier"/>
                <a:cs typeface="Courier"/>
              </a:rPr>
              <a:t> </a:t>
            </a:r>
            <a:r>
              <a:rPr lang="en-US" sz="1400" b="1" dirty="0" err="1">
                <a:latin typeface="Courier"/>
                <a:cs typeface="Courier"/>
              </a:rPr>
              <a:t>getColumnCount</a:t>
            </a:r>
            <a:r>
              <a:rPr lang="en-US" sz="1400" b="1" dirty="0">
                <a:latin typeface="Courier"/>
                <a:cs typeface="Courier"/>
              </a:rPr>
              <a:t>() </a:t>
            </a:r>
            <a:r>
              <a:rPr lang="en-US" sz="1400" dirty="0">
                <a:latin typeface="Courier"/>
                <a:cs typeface="Courier"/>
              </a:rPr>
              <a:t>{ </a:t>
            </a:r>
          </a:p>
          <a:p>
            <a:r>
              <a:rPr lang="en-US" sz="1400" dirty="0">
                <a:latin typeface="Courier"/>
                <a:cs typeface="Courier"/>
              </a:rPr>
              <a:t>      return </a:t>
            </a:r>
            <a:r>
              <a:rPr lang="en-US" sz="1400" dirty="0" err="1">
                <a:latin typeface="Courier"/>
                <a:cs typeface="Courier"/>
              </a:rPr>
              <a:t>columnNames.length</a:t>
            </a:r>
            <a:r>
              <a:rPr lang="en-US" sz="1400" dirty="0">
                <a:latin typeface="Courier"/>
                <a:cs typeface="Courier"/>
              </a:rPr>
              <a:t>; </a:t>
            </a:r>
          </a:p>
          <a:p>
            <a:r>
              <a:rPr lang="en-US" sz="1400" dirty="0">
                <a:latin typeface="Courier"/>
                <a:cs typeface="Courier"/>
              </a:rPr>
              <a:t>   } </a:t>
            </a:r>
          </a:p>
          <a:p>
            <a:r>
              <a:rPr lang="en-US" sz="1400" dirty="0">
                <a:latin typeface="Courier"/>
                <a:cs typeface="Courier"/>
              </a:rPr>
              <a:t>   public </a:t>
            </a:r>
            <a:r>
              <a:rPr lang="en-US" sz="1400" b="1" dirty="0" err="1">
                <a:latin typeface="Courier"/>
                <a:cs typeface="Courier"/>
              </a:rPr>
              <a:t>int</a:t>
            </a:r>
            <a:r>
              <a:rPr lang="en-US" sz="1400" b="1" dirty="0">
                <a:latin typeface="Courier"/>
                <a:cs typeface="Courier"/>
              </a:rPr>
              <a:t> </a:t>
            </a:r>
            <a:r>
              <a:rPr lang="en-US" sz="1400" b="1" dirty="0" err="1">
                <a:latin typeface="Courier"/>
                <a:cs typeface="Courier"/>
              </a:rPr>
              <a:t>getRowCount</a:t>
            </a:r>
            <a:r>
              <a:rPr lang="en-US" sz="1400" b="1" dirty="0">
                <a:latin typeface="Courier"/>
                <a:cs typeface="Courier"/>
              </a:rPr>
              <a:t>() </a:t>
            </a:r>
            <a:r>
              <a:rPr lang="en-US" sz="1400" dirty="0">
                <a:latin typeface="Courier"/>
                <a:cs typeface="Courier"/>
              </a:rPr>
              <a:t>{ </a:t>
            </a:r>
          </a:p>
          <a:p>
            <a:r>
              <a:rPr lang="en-US" sz="1400" dirty="0">
                <a:latin typeface="Courier"/>
                <a:cs typeface="Courier"/>
              </a:rPr>
              <a:t>      return </a:t>
            </a:r>
            <a:r>
              <a:rPr lang="en-US" sz="1400" dirty="0" err="1">
                <a:latin typeface="Courier"/>
                <a:cs typeface="Courier"/>
              </a:rPr>
              <a:t>myList.size</a:t>
            </a:r>
            <a:r>
              <a:rPr lang="en-US" sz="1400" dirty="0">
                <a:latin typeface="Courier"/>
                <a:cs typeface="Courier"/>
              </a:rPr>
              <a:t>(); </a:t>
            </a:r>
          </a:p>
          <a:p>
            <a:r>
              <a:rPr lang="en-US" sz="1400" dirty="0">
                <a:latin typeface="Courier"/>
                <a:cs typeface="Courier"/>
              </a:rPr>
              <a:t>   } </a:t>
            </a:r>
          </a:p>
          <a:p>
            <a:r>
              <a:rPr lang="en-US" sz="1400" dirty="0">
                <a:latin typeface="Courier"/>
                <a:cs typeface="Courier"/>
              </a:rPr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8797" y="4188522"/>
            <a:ext cx="1358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</a:rPr>
              <a:t>Constructor</a:t>
            </a:r>
          </a:p>
        </p:txBody>
      </p:sp>
      <p:cxnSp>
        <p:nvCxnSpPr>
          <p:cNvPr id="8" name="Straight Arrow Connecto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3134701" y="3850343"/>
            <a:ext cx="2063479" cy="35168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50609" y="5850352"/>
            <a:ext cx="326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Continue in the next slide -&gt;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3609" y="2759615"/>
            <a:ext cx="19321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</a:rPr>
              <a:t>Suppose we have Book objects, where the instance variables are Title, Author and Price.</a:t>
            </a:r>
          </a:p>
        </p:txBody>
      </p:sp>
    </p:spTree>
    <p:extLst>
      <p:ext uri="{BB962C8B-B14F-4D97-AF65-F5344CB8AC3E}">
        <p14:creationId xmlns:p14="http://schemas.microsoft.com/office/powerpoint/2010/main" val="361589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GUI in Java : Java FX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rgbClr val="800000"/>
                </a:solidFill>
                <a:latin typeface="+mj-lt"/>
              </a:rPr>
              <a:t>JavaFX</a:t>
            </a:r>
            <a:r>
              <a:rPr lang="en-US" sz="2400" dirty="0">
                <a:latin typeface="+mj-lt"/>
              </a:rPr>
              <a:t> is a software platform for creating and delivering desktop applications, as well as </a:t>
            </a:r>
            <a:r>
              <a:rPr lang="en-US" sz="2400" b="1" dirty="0">
                <a:latin typeface="+mj-lt"/>
              </a:rPr>
              <a:t>rich internet applications </a:t>
            </a:r>
            <a:r>
              <a:rPr lang="en-US" sz="2400" dirty="0">
                <a:latin typeface="+mj-lt"/>
              </a:rPr>
              <a:t>(RIAs) that can run across a wide variety of devices.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r>
              <a:rPr lang="en-US" sz="2400" dirty="0"/>
              <a:t>It  includes all these features in a single library: Media, UI controls, Web, 2D and 3D, etc.. In addition, the developers can also access the existing features of a Java library such as Swings. 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2834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72" y="253980"/>
            <a:ext cx="8489950" cy="654070"/>
          </a:xfrm>
        </p:spPr>
        <p:txBody>
          <a:bodyPr/>
          <a:lstStyle/>
          <a:p>
            <a:r>
              <a:rPr lang="is-IS" dirty="0"/>
              <a:t>…continue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0466" y="894540"/>
            <a:ext cx="7890796" cy="5693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public </a:t>
            </a:r>
            <a:r>
              <a:rPr lang="en-US" sz="1400" b="1" dirty="0">
                <a:latin typeface="Courier"/>
                <a:cs typeface="Courier"/>
              </a:rPr>
              <a:t>Object </a:t>
            </a:r>
            <a:r>
              <a:rPr lang="en-US" sz="1400" b="1" dirty="0" err="1">
                <a:latin typeface="Courier"/>
                <a:cs typeface="Courier"/>
              </a:rPr>
              <a:t>getValueAt</a:t>
            </a:r>
            <a:r>
              <a:rPr lang="en-US" sz="1400" b="1" dirty="0">
                <a:latin typeface="Courier"/>
                <a:cs typeface="Courier"/>
              </a:rPr>
              <a:t>(</a:t>
            </a:r>
            <a:r>
              <a:rPr lang="en-US" sz="1400" b="1" dirty="0" err="1">
                <a:latin typeface="Courier"/>
                <a:cs typeface="Courier"/>
              </a:rPr>
              <a:t>int</a:t>
            </a:r>
            <a:r>
              <a:rPr lang="en-US" sz="1400" b="1" dirty="0">
                <a:latin typeface="Courier"/>
                <a:cs typeface="Courier"/>
              </a:rPr>
              <a:t> row, </a:t>
            </a:r>
            <a:r>
              <a:rPr lang="en-US" sz="1400" b="1" dirty="0" err="1">
                <a:latin typeface="Courier"/>
                <a:cs typeface="Courier"/>
              </a:rPr>
              <a:t>int</a:t>
            </a:r>
            <a:r>
              <a:rPr lang="en-US" sz="1400" b="1" dirty="0">
                <a:latin typeface="Courier"/>
                <a:cs typeface="Courier"/>
              </a:rPr>
              <a:t> col) </a:t>
            </a:r>
            <a:r>
              <a:rPr lang="en-US" sz="1400" dirty="0">
                <a:latin typeface="Courier"/>
                <a:cs typeface="Courier"/>
              </a:rPr>
              <a:t>{ </a:t>
            </a:r>
          </a:p>
          <a:p>
            <a:r>
              <a:rPr lang="en-US" sz="1400" dirty="0">
                <a:latin typeface="Courier"/>
                <a:cs typeface="Courier"/>
              </a:rPr>
              <a:t>      Object temp = null; </a:t>
            </a:r>
          </a:p>
          <a:p>
            <a:r>
              <a:rPr lang="en-US" sz="1400" dirty="0">
                <a:latin typeface="Courier"/>
                <a:cs typeface="Courier"/>
              </a:rPr>
              <a:t>      if (col == 0) { </a:t>
            </a:r>
          </a:p>
          <a:p>
            <a:r>
              <a:rPr lang="en-US" sz="1400" dirty="0">
                <a:latin typeface="Courier"/>
                <a:cs typeface="Courier"/>
              </a:rPr>
              <a:t>         temp = </a:t>
            </a:r>
            <a:r>
              <a:rPr lang="en-US" sz="1400" dirty="0" err="1">
                <a:latin typeface="Courier"/>
                <a:cs typeface="Courier"/>
              </a:rPr>
              <a:t>myList.get</a:t>
            </a:r>
            <a:r>
              <a:rPr lang="en-US" sz="1400" dirty="0">
                <a:latin typeface="Courier"/>
                <a:cs typeface="Courier"/>
              </a:rPr>
              <a:t>(row).</a:t>
            </a:r>
            <a:r>
              <a:rPr lang="en-US" sz="1400" dirty="0" err="1">
                <a:latin typeface="Courier"/>
                <a:cs typeface="Courier"/>
              </a:rPr>
              <a:t>getTitle</a:t>
            </a:r>
            <a:r>
              <a:rPr lang="en-US" sz="1400" dirty="0">
                <a:latin typeface="Courier"/>
                <a:cs typeface="Courier"/>
              </a:rPr>
              <a:t>(); </a:t>
            </a:r>
          </a:p>
          <a:p>
            <a:r>
              <a:rPr lang="en-US" sz="1400" dirty="0">
                <a:latin typeface="Courier"/>
                <a:cs typeface="Courier"/>
              </a:rPr>
              <a:t>      } </a:t>
            </a:r>
          </a:p>
          <a:p>
            <a:r>
              <a:rPr lang="en-US" sz="1400" dirty="0">
                <a:latin typeface="Courier"/>
                <a:cs typeface="Courier"/>
              </a:rPr>
              <a:t>      else if (col == 1) { </a:t>
            </a:r>
          </a:p>
          <a:p>
            <a:r>
              <a:rPr lang="en-US" sz="1400" dirty="0">
                <a:latin typeface="Courier"/>
                <a:cs typeface="Courier"/>
              </a:rPr>
              <a:t>         temp = </a:t>
            </a:r>
            <a:r>
              <a:rPr lang="en-US" sz="1400" dirty="0" err="1">
                <a:latin typeface="Courier"/>
                <a:cs typeface="Courier"/>
              </a:rPr>
              <a:t>myList.get</a:t>
            </a:r>
            <a:r>
              <a:rPr lang="en-US" sz="1400" dirty="0">
                <a:latin typeface="Courier"/>
                <a:cs typeface="Courier"/>
              </a:rPr>
              <a:t>(row).</a:t>
            </a:r>
            <a:r>
              <a:rPr lang="en-US" sz="1400" dirty="0" err="1">
                <a:latin typeface="Courier"/>
                <a:cs typeface="Courier"/>
              </a:rPr>
              <a:t>getAuthor</a:t>
            </a:r>
            <a:r>
              <a:rPr lang="en-US" sz="1400" dirty="0">
                <a:latin typeface="Courier"/>
                <a:cs typeface="Courier"/>
              </a:rPr>
              <a:t>(); </a:t>
            </a:r>
          </a:p>
          <a:p>
            <a:r>
              <a:rPr lang="en-US" sz="1400" dirty="0">
                <a:latin typeface="Courier"/>
                <a:cs typeface="Courier"/>
              </a:rPr>
              <a:t>      } </a:t>
            </a:r>
          </a:p>
          <a:p>
            <a:r>
              <a:rPr lang="en-US" sz="1400" dirty="0">
                <a:latin typeface="Courier"/>
                <a:cs typeface="Courier"/>
              </a:rPr>
              <a:t>      else if (col == 2) { </a:t>
            </a:r>
          </a:p>
          <a:p>
            <a:r>
              <a:rPr lang="en-US" sz="1400" dirty="0">
                <a:latin typeface="Courier"/>
                <a:cs typeface="Courier"/>
              </a:rPr>
              <a:t>         temp = new Double(</a:t>
            </a:r>
            <a:r>
              <a:rPr lang="en-US" sz="1400" dirty="0" err="1">
                <a:latin typeface="Courier"/>
                <a:cs typeface="Courier"/>
              </a:rPr>
              <a:t>myList.get</a:t>
            </a:r>
            <a:r>
              <a:rPr lang="en-US" sz="1400" dirty="0">
                <a:latin typeface="Courier"/>
                <a:cs typeface="Courier"/>
              </a:rPr>
              <a:t>(row).</a:t>
            </a:r>
            <a:r>
              <a:rPr lang="en-US" sz="1400" dirty="0" err="1">
                <a:latin typeface="Courier"/>
                <a:cs typeface="Courier"/>
              </a:rPr>
              <a:t>getPrice</a:t>
            </a:r>
            <a:r>
              <a:rPr lang="en-US" sz="1400" dirty="0">
                <a:latin typeface="Courier"/>
                <a:cs typeface="Courier"/>
              </a:rPr>
              <a:t>()); </a:t>
            </a:r>
          </a:p>
          <a:p>
            <a:r>
              <a:rPr lang="en-US" sz="1400" dirty="0">
                <a:latin typeface="Courier"/>
                <a:cs typeface="Courier"/>
              </a:rPr>
              <a:t>      } </a:t>
            </a:r>
          </a:p>
          <a:p>
            <a:r>
              <a:rPr lang="en-US" sz="1400" dirty="0">
                <a:latin typeface="Courier"/>
                <a:cs typeface="Courier"/>
              </a:rPr>
              <a:t>      return temp; </a:t>
            </a:r>
          </a:p>
          <a:p>
            <a:r>
              <a:rPr lang="en-US" sz="1400" dirty="0">
                <a:latin typeface="Courier"/>
                <a:cs typeface="Courier"/>
              </a:rPr>
              <a:t>   } </a:t>
            </a:r>
          </a:p>
          <a:p>
            <a:r>
              <a:rPr lang="en-US" sz="1400" dirty="0">
                <a:latin typeface="Courier"/>
                <a:cs typeface="Courier"/>
              </a:rPr>
              <a:t>   // needed to show column names in </a:t>
            </a:r>
            <a:r>
              <a:rPr lang="en-US" sz="1400" dirty="0" err="1">
                <a:latin typeface="Courier"/>
                <a:cs typeface="Courier"/>
              </a:rPr>
              <a:t>JTable</a:t>
            </a:r>
            <a:r>
              <a:rPr lang="en-US" sz="1400" dirty="0"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latin typeface="Courier"/>
                <a:cs typeface="Courier"/>
              </a:rPr>
              <a:t>   public </a:t>
            </a:r>
            <a:r>
              <a:rPr lang="en-US" sz="1400" b="1" dirty="0">
                <a:latin typeface="Courier"/>
                <a:cs typeface="Courier"/>
              </a:rPr>
              <a:t>String </a:t>
            </a:r>
            <a:r>
              <a:rPr lang="en-US" sz="1400" b="1" dirty="0" err="1">
                <a:latin typeface="Courier"/>
                <a:cs typeface="Courier"/>
              </a:rPr>
              <a:t>getColumnName</a:t>
            </a:r>
            <a:r>
              <a:rPr lang="en-US" sz="1400" b="1" dirty="0">
                <a:latin typeface="Courier"/>
                <a:cs typeface="Courier"/>
              </a:rPr>
              <a:t>(</a:t>
            </a:r>
            <a:r>
              <a:rPr lang="en-US" sz="1400" b="1" dirty="0" err="1">
                <a:latin typeface="Courier"/>
                <a:cs typeface="Courier"/>
              </a:rPr>
              <a:t>int</a:t>
            </a:r>
            <a:r>
              <a:rPr lang="en-US" sz="1400" b="1" dirty="0">
                <a:latin typeface="Courier"/>
                <a:cs typeface="Courier"/>
              </a:rPr>
              <a:t> col) </a:t>
            </a:r>
            <a:r>
              <a:rPr lang="en-US" sz="1400" dirty="0">
                <a:latin typeface="Courier"/>
                <a:cs typeface="Courier"/>
              </a:rPr>
              <a:t>{ </a:t>
            </a:r>
          </a:p>
          <a:p>
            <a:r>
              <a:rPr lang="en-US" sz="1400" dirty="0">
                <a:latin typeface="Courier"/>
                <a:cs typeface="Courier"/>
              </a:rPr>
              <a:t>      return </a:t>
            </a:r>
            <a:r>
              <a:rPr lang="en-US" sz="1400" dirty="0" err="1">
                <a:latin typeface="Courier"/>
                <a:cs typeface="Courier"/>
              </a:rPr>
              <a:t>columnNames</a:t>
            </a:r>
            <a:r>
              <a:rPr lang="en-US" sz="1400" dirty="0">
                <a:latin typeface="Courier"/>
                <a:cs typeface="Courier"/>
              </a:rPr>
              <a:t>[col]; </a:t>
            </a:r>
          </a:p>
          <a:p>
            <a:r>
              <a:rPr lang="en-US" sz="1400" dirty="0">
                <a:latin typeface="Courier"/>
                <a:cs typeface="Courier"/>
              </a:rPr>
              <a:t>   } </a:t>
            </a:r>
          </a:p>
          <a:p>
            <a:r>
              <a:rPr lang="en-US" sz="1400" dirty="0">
                <a:latin typeface="Courier"/>
                <a:cs typeface="Courier"/>
              </a:rPr>
              <a:t>   public </a:t>
            </a:r>
            <a:r>
              <a:rPr lang="en-US" sz="1400" b="1" dirty="0">
                <a:latin typeface="Courier"/>
                <a:cs typeface="Courier"/>
              </a:rPr>
              <a:t>Class </a:t>
            </a:r>
            <a:r>
              <a:rPr lang="en-US" sz="1400" b="1" dirty="0" err="1">
                <a:latin typeface="Courier"/>
                <a:cs typeface="Courier"/>
              </a:rPr>
              <a:t>getColumnClass</a:t>
            </a:r>
            <a:r>
              <a:rPr lang="en-US" sz="1400" b="1" dirty="0">
                <a:latin typeface="Courier"/>
                <a:cs typeface="Courier"/>
              </a:rPr>
              <a:t>(</a:t>
            </a:r>
            <a:r>
              <a:rPr lang="en-US" sz="1400" b="1" dirty="0" err="1">
                <a:latin typeface="Courier"/>
                <a:cs typeface="Courier"/>
              </a:rPr>
              <a:t>int</a:t>
            </a:r>
            <a:r>
              <a:rPr lang="en-US" sz="1400" b="1" dirty="0">
                <a:latin typeface="Courier"/>
                <a:cs typeface="Courier"/>
              </a:rPr>
              <a:t> col) </a:t>
            </a:r>
            <a:r>
              <a:rPr lang="en-US" sz="1400" dirty="0">
                <a:latin typeface="Courier"/>
                <a:cs typeface="Courier"/>
              </a:rPr>
              <a:t>{ </a:t>
            </a:r>
          </a:p>
          <a:p>
            <a:r>
              <a:rPr lang="en-US" sz="1400" dirty="0">
                <a:latin typeface="Courier"/>
                <a:cs typeface="Courier"/>
              </a:rPr>
              <a:t>      if (col == 2) { </a:t>
            </a:r>
          </a:p>
          <a:p>
            <a:r>
              <a:rPr lang="en-US" sz="1400" dirty="0">
                <a:latin typeface="Courier"/>
                <a:cs typeface="Courier"/>
              </a:rPr>
              <a:t>         return </a:t>
            </a:r>
            <a:r>
              <a:rPr lang="en-US" sz="1400" dirty="0" err="1">
                <a:latin typeface="Courier"/>
                <a:cs typeface="Courier"/>
              </a:rPr>
              <a:t>Double.class</a:t>
            </a:r>
            <a:r>
              <a:rPr lang="en-US" sz="1400" dirty="0">
                <a:latin typeface="Courier"/>
                <a:cs typeface="Courier"/>
              </a:rPr>
              <a:t>; </a:t>
            </a:r>
          </a:p>
          <a:p>
            <a:r>
              <a:rPr lang="en-US" sz="1400" dirty="0">
                <a:latin typeface="Courier"/>
                <a:cs typeface="Courier"/>
              </a:rPr>
              <a:t>      } </a:t>
            </a:r>
          </a:p>
          <a:p>
            <a:r>
              <a:rPr lang="en-US" sz="1400" dirty="0">
                <a:latin typeface="Courier"/>
                <a:cs typeface="Courier"/>
              </a:rPr>
              <a:t>      else { </a:t>
            </a:r>
          </a:p>
          <a:p>
            <a:r>
              <a:rPr lang="en-US" sz="1400" dirty="0">
                <a:latin typeface="Courier"/>
                <a:cs typeface="Courier"/>
              </a:rPr>
              <a:t>         return </a:t>
            </a:r>
            <a:r>
              <a:rPr lang="en-US" sz="1400" dirty="0" err="1">
                <a:latin typeface="Courier"/>
                <a:cs typeface="Courier"/>
              </a:rPr>
              <a:t>String.class</a:t>
            </a:r>
            <a:r>
              <a:rPr lang="en-US" sz="1400" dirty="0">
                <a:latin typeface="Courier"/>
                <a:cs typeface="Courier"/>
              </a:rPr>
              <a:t>; </a:t>
            </a:r>
          </a:p>
          <a:p>
            <a:r>
              <a:rPr lang="en-US" sz="1400" dirty="0">
                <a:latin typeface="Courier"/>
                <a:cs typeface="Courier"/>
              </a:rPr>
              <a:t>      } </a:t>
            </a:r>
          </a:p>
          <a:p>
            <a:r>
              <a:rPr lang="en-US" sz="1400" dirty="0">
                <a:latin typeface="Courier"/>
                <a:cs typeface="Courier"/>
              </a:rPr>
              <a:t>   } </a:t>
            </a:r>
          </a:p>
          <a:p>
            <a:r>
              <a:rPr lang="en-US" sz="14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3553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your own model: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dirty="0"/>
              <a:t>….</a:t>
            </a:r>
          </a:p>
          <a:p>
            <a:pPr marL="0" indent="0">
              <a:buNone/>
            </a:pPr>
            <a:r>
              <a:rPr lang="is-IS" sz="1600" dirty="0">
                <a:latin typeface="Courier"/>
                <a:cs typeface="Courier"/>
              </a:rPr>
              <a:t>ArrayList&lt;Book&gt; </a:t>
            </a:r>
            <a:r>
              <a:rPr lang="en-US" sz="1600" dirty="0" err="1">
                <a:latin typeface="Courier"/>
                <a:cs typeface="Courier"/>
              </a:rPr>
              <a:t>myList</a:t>
            </a:r>
            <a:r>
              <a:rPr lang="en-US" sz="1600" dirty="0">
                <a:latin typeface="Courier"/>
                <a:cs typeface="Courier"/>
              </a:rPr>
              <a:t> = new </a:t>
            </a:r>
            <a:r>
              <a:rPr lang="en-US" sz="1600" dirty="0" err="1">
                <a:latin typeface="Courier"/>
                <a:cs typeface="Courier"/>
              </a:rPr>
              <a:t>ArrayList</a:t>
            </a:r>
            <a:r>
              <a:rPr lang="en-US" sz="1600" dirty="0">
                <a:latin typeface="Courier"/>
                <a:cs typeface="Courier"/>
              </a:rPr>
              <a:t>&lt;Book&gt;();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// ... Here some code to fill the </a:t>
            </a:r>
            <a:r>
              <a:rPr lang="en-US" sz="1600" dirty="0" err="1">
                <a:latin typeface="Courier"/>
                <a:cs typeface="Courier"/>
              </a:rPr>
              <a:t>arrey</a:t>
            </a:r>
            <a:r>
              <a:rPr lang="en-US" sz="1600" dirty="0">
                <a:latin typeface="Courier"/>
                <a:cs typeface="Courier"/>
              </a:rPr>
              <a:t> list with Book objects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b="1" dirty="0" err="1">
                <a:latin typeface="Courier"/>
                <a:cs typeface="Courier"/>
              </a:rPr>
              <a:t>BookTableModel</a:t>
            </a:r>
            <a:r>
              <a:rPr lang="en-US" sz="1600" b="1" dirty="0">
                <a:latin typeface="Courier"/>
                <a:cs typeface="Courier"/>
              </a:rPr>
              <a:t> </a:t>
            </a:r>
            <a:r>
              <a:rPr lang="en-US" sz="1600" b="1" dirty="0" err="1">
                <a:latin typeface="Courier"/>
                <a:cs typeface="Courier"/>
              </a:rPr>
              <a:t>tableModel</a:t>
            </a:r>
            <a:r>
              <a:rPr lang="en-US" sz="1600" b="1" dirty="0">
                <a:latin typeface="Courier"/>
                <a:cs typeface="Courier"/>
              </a:rPr>
              <a:t> = new </a:t>
            </a:r>
            <a:r>
              <a:rPr lang="en-US" sz="1600" b="1" dirty="0" err="1">
                <a:latin typeface="Courier"/>
                <a:cs typeface="Courier"/>
              </a:rPr>
              <a:t>BookTableModel</a:t>
            </a:r>
            <a:r>
              <a:rPr lang="en-US" sz="1600" b="1" dirty="0">
                <a:latin typeface="Courier"/>
                <a:cs typeface="Courier"/>
              </a:rPr>
              <a:t>(</a:t>
            </a:r>
            <a:r>
              <a:rPr lang="en-US" sz="1600" b="1" dirty="0" err="1">
                <a:latin typeface="Courier"/>
                <a:cs typeface="Courier"/>
              </a:rPr>
              <a:t>myList</a:t>
            </a:r>
            <a:r>
              <a:rPr lang="en-US" sz="1600" b="1" dirty="0">
                <a:latin typeface="Courier"/>
                <a:cs typeface="Courier"/>
              </a:rPr>
              <a:t>); </a:t>
            </a:r>
          </a:p>
          <a:p>
            <a:pPr marL="0" indent="0">
              <a:buNone/>
            </a:pPr>
            <a:r>
              <a:rPr lang="en-US" sz="1600" b="1" dirty="0">
                <a:latin typeface="Courier"/>
                <a:cs typeface="Courier"/>
              </a:rPr>
              <a:t>      </a:t>
            </a:r>
          </a:p>
          <a:p>
            <a:pPr marL="0" indent="0">
              <a:buNone/>
            </a:pPr>
            <a:r>
              <a:rPr lang="en-US" sz="1600" b="1" dirty="0" err="1">
                <a:latin typeface="Courier"/>
                <a:cs typeface="Courier"/>
              </a:rPr>
              <a:t>Jtable</a:t>
            </a:r>
            <a:r>
              <a:rPr lang="en-US" sz="1600" b="1" dirty="0">
                <a:latin typeface="Courier"/>
                <a:cs typeface="Courier"/>
              </a:rPr>
              <a:t> table = new </a:t>
            </a:r>
            <a:r>
              <a:rPr lang="en-US" sz="1600" b="1" dirty="0" err="1">
                <a:latin typeface="Courier"/>
                <a:cs typeface="Courier"/>
              </a:rPr>
              <a:t>JTable</a:t>
            </a:r>
            <a:r>
              <a:rPr lang="en-US" sz="1600" b="1" dirty="0">
                <a:latin typeface="Courier"/>
                <a:cs typeface="Courier"/>
              </a:rPr>
              <a:t>(</a:t>
            </a:r>
            <a:r>
              <a:rPr lang="en-US" sz="1600" b="1" dirty="0" err="1">
                <a:latin typeface="Courier"/>
                <a:cs typeface="Courier"/>
              </a:rPr>
              <a:t>tableModel</a:t>
            </a:r>
            <a:r>
              <a:rPr lang="en-US" sz="1600" b="1" dirty="0">
                <a:latin typeface="Courier"/>
                <a:cs typeface="Courier"/>
              </a:rPr>
              <a:t>); 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   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// add to the container and continue the code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JScrollPane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scrollPane</a:t>
            </a:r>
            <a:r>
              <a:rPr lang="en-US" sz="1600" dirty="0">
                <a:latin typeface="Courier"/>
                <a:cs typeface="Courier"/>
              </a:rPr>
              <a:t> = new </a:t>
            </a:r>
            <a:r>
              <a:rPr lang="en-US" sz="1600" dirty="0" err="1">
                <a:latin typeface="Courier"/>
                <a:cs typeface="Courier"/>
              </a:rPr>
              <a:t>JScrollPane</a:t>
            </a:r>
            <a:r>
              <a:rPr lang="en-US" sz="1600" dirty="0">
                <a:latin typeface="Courier"/>
                <a:cs typeface="Courier"/>
              </a:rPr>
              <a:t>(table); 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84038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</p:spTree>
    <p:extLst>
      <p:ext uri="{BB962C8B-B14F-4D97-AF65-F5344CB8AC3E}">
        <p14:creationId xmlns:p14="http://schemas.microsoft.com/office/powerpoint/2010/main" val="2979777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5618" y="402590"/>
            <a:ext cx="8489950" cy="654070"/>
          </a:xfrm>
        </p:spPr>
        <p:txBody>
          <a:bodyPr/>
          <a:lstStyle/>
          <a:p>
            <a:r>
              <a:rPr lang="en-US" dirty="0"/>
              <a:t>What is an Event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5618" y="1560111"/>
            <a:ext cx="8489950" cy="4370142"/>
          </a:xfrm>
        </p:spPr>
        <p:txBody>
          <a:bodyPr/>
          <a:lstStyle/>
          <a:p>
            <a:r>
              <a:rPr lang="en-US" sz="2000" dirty="0"/>
              <a:t>GUI components communicate with the rest of the applications through </a:t>
            </a:r>
            <a:r>
              <a:rPr lang="en-US" sz="2000" dirty="0">
                <a:solidFill>
                  <a:srgbClr val="800000"/>
                </a:solidFill>
              </a:rPr>
              <a:t>events</a:t>
            </a:r>
            <a:r>
              <a:rPr lang="en-US" sz="2000" dirty="0"/>
              <a:t>.</a:t>
            </a:r>
          </a:p>
          <a:p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event is an object </a:t>
            </a:r>
            <a:r>
              <a:rPr lang="en-US" sz="2000" dirty="0"/>
              <a:t>that describes a state changes in a source</a:t>
            </a:r>
          </a:p>
          <a:p>
            <a:r>
              <a:rPr lang="en-US" sz="2000" dirty="0">
                <a:latin typeface="Arial" charset="0"/>
              </a:rPr>
              <a:t>An event occurs every time the user</a:t>
            </a:r>
          </a:p>
          <a:p>
            <a:pPr lvl="1"/>
            <a:r>
              <a:rPr lang="en-US" sz="1800" dirty="0">
                <a:latin typeface="Arial" charset="0"/>
              </a:rPr>
              <a:t>Types a character or </a:t>
            </a:r>
          </a:p>
          <a:p>
            <a:pPr lvl="1"/>
            <a:r>
              <a:rPr lang="en-US" sz="1800" dirty="0">
                <a:latin typeface="Arial" charset="0"/>
              </a:rPr>
              <a:t>Pushes a mouse button</a:t>
            </a:r>
            <a:endParaRPr lang="en-US" sz="1800" dirty="0"/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rgbClr val="800000"/>
                </a:solidFill>
              </a:rPr>
              <a:t>source</a:t>
            </a:r>
            <a:r>
              <a:rPr lang="en-US" sz="2000" dirty="0"/>
              <a:t> of an event is the component that causes that event to occur.</a:t>
            </a:r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rgbClr val="800000"/>
                </a:solidFill>
              </a:rPr>
              <a:t>listener</a:t>
            </a:r>
            <a:r>
              <a:rPr lang="en-US" sz="2000" dirty="0"/>
              <a:t> of an event is an object that receives the event and processes it appropriately.</a:t>
            </a:r>
          </a:p>
          <a:p>
            <a:r>
              <a:rPr lang="en-US" sz="2000" dirty="0">
                <a:latin typeface="Arial" charset="0"/>
              </a:rPr>
              <a:t>That object must:</a:t>
            </a:r>
          </a:p>
          <a:p>
            <a:pPr lvl="1"/>
            <a:r>
              <a:rPr lang="en-US" sz="1800" dirty="0">
                <a:latin typeface="Arial" charset="0"/>
              </a:rPr>
              <a:t>Implement the appropriate interface </a:t>
            </a:r>
          </a:p>
          <a:p>
            <a:pPr lvl="1"/>
            <a:r>
              <a:rPr lang="en-US" sz="1800" dirty="0">
                <a:latin typeface="Arial" charset="0"/>
              </a:rPr>
              <a:t>Be registered as an </a:t>
            </a:r>
            <a:r>
              <a:rPr lang="en-US" sz="1800" i="1" dirty="0">
                <a:solidFill>
                  <a:srgbClr val="800000"/>
                </a:solidFill>
                <a:latin typeface="Arial" charset="0"/>
              </a:rPr>
              <a:t>event listener</a:t>
            </a:r>
            <a:r>
              <a:rPr lang="en-US" sz="1800" dirty="0">
                <a:solidFill>
                  <a:srgbClr val="800000"/>
                </a:solidFill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on the appropriate </a:t>
            </a:r>
            <a:r>
              <a:rPr lang="en-US" sz="1800" i="1" dirty="0">
                <a:solidFill>
                  <a:srgbClr val="800000"/>
                </a:solidFill>
                <a:latin typeface="Arial" charset="0"/>
              </a:rPr>
              <a:t>event source</a:t>
            </a:r>
            <a:r>
              <a:rPr lang="en-US" sz="1800" dirty="0">
                <a:latin typeface="Arial" charset="0"/>
              </a:rPr>
              <a:t>.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813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780941"/>
            <a:ext cx="8489950" cy="4370142"/>
          </a:xfrm>
        </p:spPr>
        <p:txBody>
          <a:bodyPr/>
          <a:lstStyle/>
          <a:p>
            <a:r>
              <a:rPr lang="en-US" dirty="0">
                <a:latin typeface="+mj-lt"/>
              </a:rPr>
              <a:t>GUIs are event-driven</a:t>
            </a:r>
          </a:p>
          <a:p>
            <a:pPr lvl="1"/>
            <a:r>
              <a:rPr lang="en-US" dirty="0"/>
              <a:t>A user interaction creates an event</a:t>
            </a:r>
          </a:p>
          <a:p>
            <a:pPr lvl="2"/>
            <a:r>
              <a:rPr lang="en-US" dirty="0"/>
              <a:t>Common events are clicking a button, typing in a text field, selecting an item from a menu, closing and window and moving the mouse</a:t>
            </a:r>
          </a:p>
          <a:p>
            <a:pPr lvl="1"/>
            <a:r>
              <a:rPr lang="en-US" dirty="0"/>
              <a:t>The event causes a call to a method called an </a:t>
            </a:r>
            <a:r>
              <a:rPr lang="en-US" dirty="0">
                <a:solidFill>
                  <a:srgbClr val="800000"/>
                </a:solidFill>
              </a:rPr>
              <a:t>event handler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342900" lvl="1" indent="-342900">
              <a:buFontTx/>
              <a:buChar char="•"/>
            </a:pPr>
            <a:r>
              <a:rPr lang="en-US" dirty="0">
                <a:latin typeface="Arial" charset="0"/>
              </a:rPr>
              <a:t>Class </a:t>
            </a:r>
            <a:r>
              <a:rPr lang="en-US" b="1" dirty="0" err="1">
                <a:solidFill>
                  <a:srgbClr val="800000"/>
                </a:solidFill>
                <a:latin typeface="Courier New" charset="0"/>
              </a:rPr>
              <a:t>java.awt.AWTEvent</a:t>
            </a:r>
            <a:endParaRPr lang="en-US" b="1" dirty="0">
              <a:solidFill>
                <a:srgbClr val="800000"/>
              </a:solidFill>
              <a:latin typeface="Courier New" charset="0"/>
            </a:endParaRPr>
          </a:p>
          <a:p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7250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Delegation Event Handling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Three parts</a:t>
            </a:r>
          </a:p>
          <a:p>
            <a:pPr lvl="1"/>
            <a:r>
              <a:rPr lang="en-US" dirty="0">
                <a:solidFill>
                  <a:srgbClr val="800000"/>
                </a:solidFill>
                <a:latin typeface="Arial" charset="0"/>
              </a:rPr>
              <a:t>Event source</a:t>
            </a:r>
          </a:p>
          <a:p>
            <a:pPr lvl="2"/>
            <a:r>
              <a:rPr lang="en-US" dirty="0">
                <a:latin typeface="Arial" charset="0"/>
              </a:rPr>
              <a:t>GUI component which user interacts with</a:t>
            </a:r>
          </a:p>
          <a:p>
            <a:pPr lvl="1"/>
            <a:r>
              <a:rPr lang="en-US" dirty="0">
                <a:solidFill>
                  <a:srgbClr val="800000"/>
                </a:solidFill>
                <a:latin typeface="Arial" charset="0"/>
              </a:rPr>
              <a:t>Event object</a:t>
            </a:r>
          </a:p>
          <a:p>
            <a:pPr lvl="2"/>
            <a:r>
              <a:rPr lang="en-US" dirty="0">
                <a:latin typeface="Arial" charset="0"/>
              </a:rPr>
              <a:t>Encapsulates information about event that occurred</a:t>
            </a:r>
          </a:p>
          <a:p>
            <a:pPr lvl="1"/>
            <a:r>
              <a:rPr lang="en-US" dirty="0">
                <a:solidFill>
                  <a:srgbClr val="800000"/>
                </a:solidFill>
                <a:latin typeface="Arial" charset="0"/>
              </a:rPr>
              <a:t>Event listener</a:t>
            </a:r>
          </a:p>
          <a:p>
            <a:pPr lvl="2"/>
            <a:r>
              <a:rPr lang="en-US" dirty="0">
                <a:latin typeface="Arial" charset="0"/>
              </a:rPr>
              <a:t>Receives event object when notified, then responds</a:t>
            </a:r>
          </a:p>
          <a:p>
            <a:r>
              <a:rPr lang="en-US" dirty="0">
                <a:latin typeface="Arial" charset="0"/>
              </a:rPr>
              <a:t>Programmer must perform two tasks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rgbClr val="800000"/>
                </a:solidFill>
                <a:latin typeface="Arial" charset="0"/>
              </a:rPr>
              <a:t>Register event listener for event 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rgbClr val="800000"/>
                </a:solidFill>
                <a:latin typeface="Arial" charset="0"/>
              </a:rPr>
              <a:t>Implement event-handling method (event handler)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0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What is an Event Listener?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An event listener is an </a:t>
            </a:r>
            <a:r>
              <a:rPr lang="en-US" dirty="0">
                <a:solidFill>
                  <a:srgbClr val="800000"/>
                </a:solidFill>
                <a:latin typeface="Arial" charset="0"/>
              </a:rPr>
              <a:t>object </a:t>
            </a:r>
          </a:p>
          <a:p>
            <a:pPr lvl="1"/>
            <a:r>
              <a:rPr lang="en-US" dirty="0">
                <a:latin typeface="Arial" charset="0"/>
              </a:rPr>
              <a:t>It "listens" for events from a specific GUI component (itself an object) </a:t>
            </a:r>
          </a:p>
          <a:p>
            <a:pPr marL="457200" lvl="1" indent="0">
              <a:buNone/>
            </a:pP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When an event is generated by the GUI component a method in the listener object is invoked to respond to the event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98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there is no event listener?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When there is no event listener for an event </a:t>
            </a:r>
          </a:p>
          <a:p>
            <a:pPr lvl="1"/>
            <a:r>
              <a:rPr lang="en-US" dirty="0">
                <a:latin typeface="Arial" charset="0"/>
              </a:rPr>
              <a:t>A program can ignore events </a:t>
            </a:r>
          </a:p>
          <a:p>
            <a:pPr lvl="1"/>
            <a:r>
              <a:rPr lang="en-US" dirty="0">
                <a:latin typeface="Arial" charset="0"/>
              </a:rPr>
              <a:t>If there is no listener for an event, the event is just ignored </a:t>
            </a:r>
          </a:p>
          <a:p>
            <a:endParaRPr lang="en-US" dirty="0">
              <a:latin typeface="Arial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332" y="3754372"/>
            <a:ext cx="4844489" cy="24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6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the Event Handling process</a:t>
            </a:r>
          </a:p>
        </p:txBody>
      </p:sp>
      <p:sp>
        <p:nvSpPr>
          <p:cNvPr id="3" name="TextBox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433409" y="2031442"/>
            <a:ext cx="1823862" cy="954107"/>
          </a:xfrm>
          <a:prstGeom prst="rect">
            <a:avLst/>
          </a:prstGeom>
          <a:solidFill>
            <a:srgbClr val="FFCC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2000" b="1" dirty="0"/>
              <a:t>Event Source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433409" y="4473108"/>
            <a:ext cx="1954381" cy="954107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2000" b="1" dirty="0"/>
              <a:t>Event Listener</a:t>
            </a:r>
          </a:p>
          <a:p>
            <a:endParaRPr lang="en-US" dirty="0"/>
          </a:p>
        </p:txBody>
      </p:sp>
      <p:sp>
        <p:nvSpPr>
          <p:cNvPr id="10" name="Freeform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08791" y="2383346"/>
            <a:ext cx="1536441" cy="2618545"/>
          </a:xfrm>
          <a:custGeom>
            <a:avLst/>
            <a:gdLst>
              <a:gd name="connsiteX0" fmla="*/ 0 w 1536441"/>
              <a:gd name="connsiteY0" fmla="*/ 0 h 2618545"/>
              <a:gd name="connsiteX1" fmla="*/ 1536411 w 1536441"/>
              <a:gd name="connsiteY1" fmla="*/ 1270073 h 2618545"/>
              <a:gd name="connsiteX2" fmla="*/ 47033 w 1536441"/>
              <a:gd name="connsiteY2" fmla="*/ 2618545 h 261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441" h="2618545">
                <a:moveTo>
                  <a:pt x="0" y="0"/>
                </a:moveTo>
                <a:cubicBezTo>
                  <a:pt x="764286" y="416824"/>
                  <a:pt x="1528572" y="833649"/>
                  <a:pt x="1536411" y="1270073"/>
                </a:cubicBezTo>
                <a:cubicBezTo>
                  <a:pt x="1544250" y="1706497"/>
                  <a:pt x="47033" y="2618545"/>
                  <a:pt x="47033" y="2618545"/>
                </a:cubicBezTo>
              </a:path>
            </a:pathLst>
          </a:cu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84619" y="2336306"/>
            <a:ext cx="470330" cy="517437"/>
            <a:chOff x="6584619" y="2336306"/>
            <a:chExt cx="470330" cy="517437"/>
          </a:xfrm>
        </p:grpSpPr>
        <p:sp>
          <p:nvSpPr>
            <p:cNvPr id="12" name="Oval 11"/>
            <p:cNvSpPr/>
            <p:nvPr/>
          </p:nvSpPr>
          <p:spPr>
            <a:xfrm>
              <a:off x="6584619" y="2336306"/>
              <a:ext cx="470330" cy="517437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544" y="2395533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sp>
        <p:nvSpPr>
          <p:cNvPr id="14" name="TextBox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27406" y="2523884"/>
            <a:ext cx="1069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  <a:p>
            <a:r>
              <a:rPr lang="en-US" dirty="0"/>
              <a:t>registers</a:t>
            </a:r>
          </a:p>
          <a:p>
            <a:r>
              <a:rPr lang="en-US" dirty="0"/>
              <a:t>Listener</a:t>
            </a:r>
          </a:p>
        </p:txBody>
      </p:sp>
      <p:cxnSp>
        <p:nvCxnSpPr>
          <p:cNvPr id="16" name="Straight Arrow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8392" y="3183021"/>
            <a:ext cx="0" cy="112895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85808" y="3183021"/>
            <a:ext cx="470330" cy="517437"/>
            <a:chOff x="6584619" y="2336306"/>
            <a:chExt cx="470330" cy="517437"/>
          </a:xfrm>
        </p:grpSpPr>
        <p:sp>
          <p:nvSpPr>
            <p:cNvPr id="18" name="Oval 17"/>
            <p:cNvSpPr/>
            <p:nvPr/>
          </p:nvSpPr>
          <p:spPr>
            <a:xfrm>
              <a:off x="6584619" y="2336306"/>
              <a:ext cx="470330" cy="517437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63544" y="2395533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sp>
        <p:nvSpPr>
          <p:cNvPr id="20" name="TextBox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42148" y="3223296"/>
            <a:ext cx="1506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Fires an </a:t>
            </a:r>
          </a:p>
          <a:p>
            <a:r>
              <a:rPr lang="en-US" dirty="0"/>
              <a:t>Event Object</a:t>
            </a:r>
          </a:p>
        </p:txBody>
      </p:sp>
      <p:cxnSp>
        <p:nvCxnSpPr>
          <p:cNvPr id="21" name="Straight Arrow Connector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4016" y="5546288"/>
            <a:ext cx="0" cy="112895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92758" y="5828526"/>
            <a:ext cx="470330" cy="517437"/>
            <a:chOff x="6584619" y="2336306"/>
            <a:chExt cx="470330" cy="517437"/>
          </a:xfrm>
        </p:grpSpPr>
        <p:sp>
          <p:nvSpPr>
            <p:cNvPr id="23" name="Oval 22"/>
            <p:cNvSpPr/>
            <p:nvPr/>
          </p:nvSpPr>
          <p:spPr>
            <a:xfrm>
              <a:off x="6584619" y="2336306"/>
              <a:ext cx="470330" cy="517437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3544" y="2395533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</p:grpSp>
      <p:sp>
        <p:nvSpPr>
          <p:cNvPr id="25" name="TextBox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634688" y="5699632"/>
            <a:ext cx="1544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Reacts to the </a:t>
            </a:r>
          </a:p>
          <a:p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2543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20" grpId="0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86" y="908050"/>
            <a:ext cx="8701013" cy="654070"/>
          </a:xfrm>
        </p:spPr>
        <p:txBody>
          <a:bodyPr/>
          <a:lstStyle/>
          <a:p>
            <a:r>
              <a:rPr lang="en-US" dirty="0"/>
              <a:t>What do we need to implement an Event Handler?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941568"/>
            <a:ext cx="9143999" cy="4370142"/>
          </a:xfrm>
        </p:spPr>
        <p:txBody>
          <a:bodyPr/>
          <a:lstStyle/>
          <a:p>
            <a:r>
              <a:rPr lang="en-US" dirty="0"/>
              <a:t>It just looks for 3 pieces of code!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800000"/>
                </a:solidFill>
              </a:rPr>
              <a:t>First</a:t>
            </a:r>
            <a:r>
              <a:rPr lang="en-US" dirty="0"/>
              <a:t>: </a:t>
            </a:r>
            <a:r>
              <a:rPr lang="en-US" b="1" dirty="0"/>
              <a:t>Implement an event handler Class</a:t>
            </a:r>
            <a:r>
              <a:rPr lang="en-US" dirty="0"/>
              <a:t>. In the declaration of the class, one line of code must specify that the class </a:t>
            </a:r>
            <a:r>
              <a:rPr lang="en-US" b="1" dirty="0"/>
              <a:t>implements</a:t>
            </a:r>
            <a:r>
              <a:rPr lang="en-US" dirty="0"/>
              <a:t> either a </a:t>
            </a:r>
            <a:r>
              <a:rPr lang="en-US" b="1" dirty="0"/>
              <a:t>listener interface </a:t>
            </a:r>
            <a:r>
              <a:rPr lang="en-US" dirty="0"/>
              <a:t>or extends a class that implements a listener interface.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2400" b="1" dirty="0">
                <a:solidFill>
                  <a:schemeClr val="accent2"/>
                </a:solidFill>
                <a:latin typeface="Courier New" charset="0"/>
              </a:rPr>
              <a:t>public class </a:t>
            </a:r>
            <a:r>
              <a:rPr lang="en-US" sz="2400" b="1" dirty="0" err="1">
                <a:solidFill>
                  <a:schemeClr val="accent2"/>
                </a:solidFill>
                <a:latin typeface="Courier New" charset="0"/>
              </a:rPr>
              <a:t>DemoEventHandlerClass</a:t>
            </a:r>
            <a:r>
              <a:rPr lang="en-US" sz="2400" b="1" dirty="0">
                <a:solidFill>
                  <a:schemeClr val="accent2"/>
                </a:solidFill>
                <a:latin typeface="Courier New" charset="0"/>
              </a:rPr>
              <a:t> implements </a:t>
            </a:r>
            <a:r>
              <a:rPr lang="en-US" sz="2400" b="1" dirty="0" err="1">
                <a:solidFill>
                  <a:schemeClr val="accent2"/>
                </a:solidFill>
                <a:latin typeface="Courier New" charset="0"/>
              </a:rPr>
              <a:t>ActionListener</a:t>
            </a:r>
            <a:r>
              <a:rPr lang="en-US" sz="2400" b="1" dirty="0">
                <a:solidFill>
                  <a:schemeClr val="accent2"/>
                </a:solidFill>
                <a:latin typeface="Courier New" charset="0"/>
              </a:rPr>
              <a:t> { </a:t>
            </a:r>
          </a:p>
        </p:txBody>
      </p:sp>
    </p:spTree>
    <p:extLst>
      <p:ext uri="{BB962C8B-B14F-4D97-AF65-F5344CB8AC3E}">
        <p14:creationId xmlns:p14="http://schemas.microsoft.com/office/powerpoint/2010/main" val="1343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101" y="374933"/>
            <a:ext cx="8489950" cy="654070"/>
          </a:xfrm>
        </p:spPr>
        <p:txBody>
          <a:bodyPr/>
          <a:lstStyle/>
          <a:p>
            <a:r>
              <a:rPr lang="en-GB" dirty="0"/>
              <a:t>Container Class</a:t>
            </a:r>
            <a:br>
              <a:rPr lang="en-GB" dirty="0"/>
            </a:br>
            <a:r>
              <a:rPr lang="en-US" altLang="en-US" dirty="0"/>
              <a:t>GUI Class Hierarchy (Swing)</a:t>
            </a:r>
            <a:endParaRPr lang="en-GB" dirty="0"/>
          </a:p>
        </p:txBody>
      </p:sp>
      <p:graphicFrame>
        <p:nvGraphicFramePr>
          <p:cNvPr id="5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99781"/>
              </p:ext>
            </p:extLst>
          </p:nvPr>
        </p:nvGraphicFramePr>
        <p:xfrm>
          <a:off x="-476901" y="1505124"/>
          <a:ext cx="9625013" cy="529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5715000" imgH="3143160" progId="Word.Picture.8">
                  <p:embed/>
                </p:oleObj>
              </mc:Choice>
              <mc:Fallback>
                <p:oleObj name="Picture" r:id="rId3" imgW="5715000" imgH="314316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76901" y="1505124"/>
                        <a:ext cx="9625013" cy="529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7415537" y="2195187"/>
            <a:ext cx="1263514" cy="4076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44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implement an Event Handler?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70" y="1987697"/>
            <a:ext cx="8691978" cy="4370142"/>
          </a:xfrm>
        </p:spPr>
        <p:txBody>
          <a:bodyPr/>
          <a:lstStyle/>
          <a:p>
            <a:r>
              <a:rPr lang="en-US" b="1" dirty="0">
                <a:solidFill>
                  <a:srgbClr val="800000"/>
                </a:solidFill>
              </a:rPr>
              <a:t>Second</a:t>
            </a:r>
            <a:r>
              <a:rPr lang="en-US" dirty="0"/>
              <a:t>: Register the listener to the component. There will be a </a:t>
            </a:r>
            <a:r>
              <a:rPr lang="en-US" b="1" dirty="0"/>
              <a:t>line of code </a:t>
            </a:r>
            <a:r>
              <a:rPr lang="en-US" b="1" i="1" dirty="0"/>
              <a:t>which registers an instance</a:t>
            </a:r>
            <a:r>
              <a:rPr lang="en-US" b="1" dirty="0"/>
              <a:t> of the event handler class </a:t>
            </a:r>
            <a:r>
              <a:rPr lang="en-US" dirty="0"/>
              <a:t>as a listener of one or more components because, as mentioned earlier, the object must be registered as an event listener.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	</a:t>
            </a:r>
            <a:r>
              <a:rPr lang="en-US" sz="2400" b="1" dirty="0" err="1">
                <a:solidFill>
                  <a:schemeClr val="accent2"/>
                </a:solidFill>
                <a:latin typeface="Courier New" charset="0"/>
              </a:rPr>
              <a:t>anyComponent.addActionListener</a:t>
            </a:r>
            <a:r>
              <a:rPr lang="en-US" sz="2400" b="1" dirty="0">
                <a:solidFill>
                  <a:schemeClr val="accent2"/>
                </a:solidFill>
                <a:latin typeface="Courier New" charset="0"/>
              </a:rPr>
              <a:t>(instance of </a:t>
            </a:r>
            <a:r>
              <a:rPr lang="en-US" sz="2400" b="1" dirty="0" err="1">
                <a:solidFill>
                  <a:schemeClr val="accent2"/>
                </a:solidFill>
                <a:latin typeface="Courier New" charset="0"/>
              </a:rPr>
              <a:t>DemoEventHandlerClass</a:t>
            </a:r>
            <a:r>
              <a:rPr lang="en-US" sz="2400" b="1" dirty="0">
                <a:solidFill>
                  <a:schemeClr val="accent2"/>
                </a:solidFill>
                <a:latin typeface="Courier New" charset="0"/>
              </a:rPr>
              <a:t>);</a:t>
            </a:r>
            <a:r>
              <a:rPr lang="en-US" sz="2400" b="1" dirty="0">
                <a:latin typeface="Courier New" charset="0"/>
              </a:rPr>
              <a:t> </a:t>
            </a:r>
            <a:endParaRPr lang="en-US" sz="2000" b="1" dirty="0">
              <a:latin typeface="Courier New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47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implement an Event Handler?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179684"/>
            <a:ext cx="8489950" cy="4370142"/>
          </a:xfrm>
        </p:spPr>
        <p:txBody>
          <a:bodyPr/>
          <a:lstStyle/>
          <a:p>
            <a:r>
              <a:rPr lang="en-US" b="1" dirty="0">
                <a:solidFill>
                  <a:srgbClr val="800000"/>
                </a:solidFill>
              </a:rPr>
              <a:t>Third</a:t>
            </a:r>
            <a:r>
              <a:rPr lang="en-US" dirty="0"/>
              <a:t>: the event handler must have a piece of code that implements the methods in the listener interface.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urier New" charset="0"/>
              </a:rPr>
              <a:t>public void </a:t>
            </a:r>
            <a:r>
              <a:rPr lang="en-US" sz="2400" b="1" dirty="0" err="1">
                <a:solidFill>
                  <a:schemeClr val="accent2"/>
                </a:solidFill>
                <a:latin typeface="Courier New" charset="0"/>
              </a:rPr>
              <a:t>actionPerformed</a:t>
            </a:r>
            <a:r>
              <a:rPr lang="en-US" sz="2400" b="1" dirty="0">
                <a:solidFill>
                  <a:schemeClr val="accent2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chemeClr val="accent2"/>
                </a:solidFill>
                <a:latin typeface="Courier New" charset="0"/>
              </a:rPr>
              <a:t>ActionEvent</a:t>
            </a:r>
            <a:r>
              <a:rPr lang="en-US" sz="2400" b="1" dirty="0">
                <a:solidFill>
                  <a:schemeClr val="accent2"/>
                </a:solidFill>
                <a:latin typeface="Courier New" charset="0"/>
              </a:rPr>
              <a:t> e) {</a:t>
            </a:r>
          </a:p>
          <a:p>
            <a:pPr>
              <a:buFontTx/>
              <a:buNone/>
            </a:pPr>
            <a:r>
              <a:rPr lang="en-US" sz="2400" b="1" dirty="0">
                <a:solidFill>
                  <a:schemeClr val="accent2"/>
                </a:solidFill>
                <a:latin typeface="Courier New" charset="0"/>
              </a:rPr>
              <a:t>   ...</a:t>
            </a:r>
            <a:r>
              <a:rPr lang="en-US" sz="2400" b="1" i="1" dirty="0">
                <a:solidFill>
                  <a:schemeClr val="accent2"/>
                </a:solidFill>
                <a:latin typeface="Courier New" charset="0"/>
              </a:rPr>
              <a:t>//code that reacts to the action...</a:t>
            </a:r>
          </a:p>
          <a:p>
            <a:pPr>
              <a:buFontTx/>
              <a:buNone/>
            </a:pPr>
            <a:r>
              <a:rPr lang="en-US" sz="2400" b="1" i="1" dirty="0">
                <a:solidFill>
                  <a:schemeClr val="accent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chemeClr val="accent2"/>
                </a:solidFill>
                <a:latin typeface="Courier New" charset="0"/>
              </a:rPr>
              <a:t>}</a:t>
            </a:r>
            <a:r>
              <a:rPr lang="en-US" sz="2400" b="1" dirty="0">
                <a:latin typeface="Courier New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90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6" y="143245"/>
            <a:ext cx="8489950" cy="65407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Pictur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6" y="801070"/>
            <a:ext cx="6205750" cy="608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93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hlinkClick r:id="rId3"/>
              </a:rPr>
              <a:t>http://java.sun.com/docs/books/tutorial/uiswing/events/index.html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hlinkClick r:id="rId4"/>
              </a:rPr>
              <a:t>http://java.sun.com/docs/books/tutorial/uiswing/learn/example2.html#handlingEvents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2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AWT vs. Swing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Swing does not replace the AWT; it is built on top of it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All the AWT components are heavyweight: the corresponding Swing components are lightweights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Swing component names begin with “J”:</a:t>
            </a:r>
          </a:p>
          <a:p>
            <a:pPr lvl="1"/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n-GB" sz="1800" dirty="0"/>
              <a:t> (AWT) –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JComponent</a:t>
            </a:r>
            <a:r>
              <a:rPr lang="en-GB" sz="1800" dirty="0"/>
              <a:t> (Swing)</a:t>
            </a:r>
          </a:p>
          <a:p>
            <a:pPr lvl="1"/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n-GB" sz="1800" dirty="0"/>
              <a:t> (AWT) –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JButton</a:t>
            </a:r>
            <a:r>
              <a:rPr lang="en-GB" sz="1800" dirty="0"/>
              <a:t> (Swing)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en-GB" sz="2000" dirty="0"/>
              <a:t>Always use Swing components: however, since Swing is built on top of AWT, you will need to know some AWT methods</a:t>
            </a:r>
          </a:p>
          <a:p>
            <a:pPr lvl="1"/>
            <a:endParaRPr lang="en-GB" sz="1800" dirty="0"/>
          </a:p>
          <a:p>
            <a:pPr marL="457200" lvl="1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8597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23" y="361495"/>
            <a:ext cx="8489950" cy="654070"/>
          </a:xfrm>
        </p:spPr>
        <p:txBody>
          <a:bodyPr/>
          <a:lstStyle/>
          <a:p>
            <a:r>
              <a:rPr lang="en-GB" dirty="0"/>
              <a:t>Creating GUI Objects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30200" y="1015565"/>
            <a:ext cx="8489950" cy="4370142"/>
          </a:xfrm>
        </p:spPr>
        <p:txBody>
          <a:bodyPr lIns="92075" tIns="46038" rIns="92075" bIns="46038"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// Create a button with text OK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JButton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jbtOK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= new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JButton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("OK");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 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// Create a label with text "Enter your name: "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JLabel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jlblName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= new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JLabel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("Enter your name: ");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en-US" sz="1200" b="1" dirty="0">
              <a:latin typeface="Courier New" pitchFamily="49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// Create a text field with text "Type Name Here"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JTextField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jtfName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= new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JTextField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("Type Name Here");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 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// Create a check box with text bold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JCheckBox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jchkBold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= new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JCheckBox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("Bold");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 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// Create a radio button with text red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JRadioButton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jrbRed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= new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JRadioButton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("Red");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 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// Create a combo box with choices red, green, and blue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JComboBox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jcboColor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= new </a:t>
            </a:r>
            <a:r>
              <a:rPr lang="en-US" altLang="en-US" sz="1200" b="1" dirty="0" err="1">
                <a:latin typeface="Courier New" pitchFamily="49" charset="0"/>
                <a:cs typeface="Times New Roman" pitchFamily="18" charset="0"/>
              </a:rPr>
              <a:t>JComboBox</a:t>
            </a: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(new String[]{"Red",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latin typeface="Courier New" pitchFamily="49" charset="0"/>
                <a:cs typeface="Times New Roman" pitchFamily="18" charset="0"/>
              </a:rPr>
              <a:t>  "Green", "Blue"}); </a:t>
            </a:r>
          </a:p>
        </p:txBody>
      </p:sp>
      <p:pic>
        <p:nvPicPr>
          <p:cNvPr id="6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5068672"/>
            <a:ext cx="42767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2205037" y="5449672"/>
            <a:ext cx="457200" cy="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600">
              <a:latin typeface="+mj-lt"/>
            </a:endParaRPr>
          </a:p>
        </p:txBody>
      </p:sp>
      <p:sp>
        <p:nvSpPr>
          <p:cNvPr id="8" name="Text Box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9237" y="5221072"/>
            <a:ext cx="762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dirty="0">
                <a:latin typeface="+mj-lt"/>
              </a:rPr>
              <a:t>Button</a:t>
            </a:r>
          </a:p>
        </p:txBody>
      </p:sp>
      <p:sp>
        <p:nvSpPr>
          <p:cNvPr id="9" name="Lin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4763872"/>
            <a:ext cx="0" cy="60960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600">
              <a:latin typeface="+mj-lt"/>
            </a:endParaRPr>
          </a:p>
        </p:txBody>
      </p:sp>
      <p:sp>
        <p:nvSpPr>
          <p:cNvPr id="10" name="Text Box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637" y="4382872"/>
            <a:ext cx="762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dirty="0">
                <a:latin typeface="+mj-lt"/>
              </a:rPr>
              <a:t>Label</a:t>
            </a:r>
          </a:p>
        </p:txBody>
      </p:sp>
      <p:sp>
        <p:nvSpPr>
          <p:cNvPr id="11" name="Lin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4567237" y="4763872"/>
            <a:ext cx="0" cy="60960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600">
              <a:latin typeface="+mj-lt"/>
            </a:endParaRPr>
          </a:p>
        </p:txBody>
      </p:sp>
      <p:sp>
        <p:nvSpPr>
          <p:cNvPr id="12" name="Text Box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37" y="4382872"/>
            <a:ext cx="609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dirty="0">
                <a:latin typeface="+mj-lt"/>
              </a:rPr>
              <a:t>Text field</a:t>
            </a:r>
          </a:p>
        </p:txBody>
      </p:sp>
      <p:sp>
        <p:nvSpPr>
          <p:cNvPr id="13" name="Lin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5329237" y="4763872"/>
            <a:ext cx="0" cy="60960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600">
              <a:latin typeface="+mj-lt"/>
            </a:endParaRPr>
          </a:p>
        </p:txBody>
      </p:sp>
      <p:sp>
        <p:nvSpPr>
          <p:cNvPr id="14" name="Text Box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090" y="4325030"/>
            <a:ext cx="76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dirty="0">
                <a:latin typeface="+mj-lt"/>
              </a:rPr>
              <a:t>Check Box</a:t>
            </a:r>
          </a:p>
        </p:txBody>
      </p:sp>
      <p:sp>
        <p:nvSpPr>
          <p:cNvPr id="15" name="Lin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2637" y="4840072"/>
            <a:ext cx="228600" cy="45720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600">
              <a:latin typeface="+mj-lt"/>
            </a:endParaRPr>
          </a:p>
        </p:txBody>
      </p:sp>
      <p:sp>
        <p:nvSpPr>
          <p:cNvPr id="16" name="Lin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1637" y="5906872"/>
            <a:ext cx="609600" cy="45720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600">
              <a:latin typeface="+mj-lt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024437" y="6364072"/>
            <a:ext cx="838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dirty="0">
                <a:latin typeface="+mj-lt"/>
              </a:rPr>
              <a:t>Combo Box</a:t>
            </a:r>
          </a:p>
        </p:txBody>
      </p:sp>
      <p:sp>
        <p:nvSpPr>
          <p:cNvPr id="18" name="Text Box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1237" y="4240652"/>
            <a:ext cx="76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dirty="0">
                <a:latin typeface="+mj-lt"/>
              </a:rPr>
              <a:t>Radio Button</a:t>
            </a:r>
          </a:p>
        </p:txBody>
      </p:sp>
    </p:spTree>
    <p:extLst>
      <p:ext uri="{BB962C8B-B14F-4D97-AF65-F5344CB8AC3E}">
        <p14:creationId xmlns:p14="http://schemas.microsoft.com/office/powerpoint/2010/main" val="40560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/>
            </a:pPr>
            <a:r>
              <a:rPr lang="en-US" altLang="en-US" sz="2400" dirty="0">
                <a:latin typeface="+mj-lt"/>
              </a:rPr>
              <a:t>Frame is a window that is not contained inside another window. </a:t>
            </a:r>
          </a:p>
          <a:p>
            <a:pPr>
              <a:spcAft>
                <a:spcPts val="1200"/>
              </a:spcAft>
              <a:defRPr/>
            </a:pPr>
            <a:r>
              <a:rPr lang="en-US" altLang="en-US" sz="2400" dirty="0">
                <a:latin typeface="+mj-lt"/>
              </a:rPr>
              <a:t>Frame is the basis to contain other user interface components in Java graphical applications.</a:t>
            </a:r>
          </a:p>
          <a:p>
            <a:pPr>
              <a:spcAft>
                <a:spcPts val="1200"/>
              </a:spcAft>
              <a:defRPr/>
            </a:pPr>
            <a:r>
              <a:rPr lang="en-US" altLang="en-US" sz="2400" dirty="0">
                <a:latin typeface="+mj-lt"/>
              </a:rPr>
              <a:t>The Frame class can be used to create windows.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22" t="35714" r="64139" b="36367"/>
          <a:stretch/>
        </p:blipFill>
        <p:spPr>
          <a:xfrm>
            <a:off x="2780271" y="4164227"/>
            <a:ext cx="3433364" cy="25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64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MyFrame</a:t>
            </a:r>
            <a:endParaRPr lang="en-GB" dirty="0"/>
          </a:p>
        </p:txBody>
      </p:sp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22" t="32516" r="74492" b="49151"/>
          <a:stretch/>
        </p:blipFill>
        <p:spPr>
          <a:xfrm>
            <a:off x="826775" y="2118533"/>
            <a:ext cx="7086601" cy="2557821"/>
          </a:xfrm>
          <a:prstGeom prst="rect">
            <a:avLst/>
          </a:prstGeom>
        </p:spPr>
      </p:pic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1606121" y="1887198"/>
            <a:ext cx="5516385" cy="825500"/>
            <a:chOff x="1007" y="895"/>
            <a:chExt cx="3046" cy="52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007" y="1100"/>
              <a:ext cx="978" cy="19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123" y="895"/>
              <a:ext cx="1930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C00000"/>
                  </a:solidFill>
                </a:rPr>
                <a:t>Any use of Swing classes requires importing </a:t>
              </a:r>
              <a:r>
                <a:rPr lang="en-US" altLang="en-US" sz="1600" b="1" dirty="0" err="1">
                  <a:solidFill>
                    <a:srgbClr val="C00000"/>
                  </a:solidFill>
                </a:rPr>
                <a:t>javax.swing</a:t>
              </a:r>
              <a:r>
                <a:rPr lang="en-US" altLang="en-US" sz="1600" b="1" dirty="0">
                  <a:solidFill>
                    <a:srgbClr val="C00000"/>
                  </a:solidFill>
                </a:rPr>
                <a:t> package.</a:t>
              </a:r>
            </a:p>
          </p:txBody>
        </p:sp>
      </p:grpSp>
      <p:grpSp>
        <p:nvGrpSpPr>
          <p:cNvPr id="9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1606121" y="2627313"/>
            <a:ext cx="7239000" cy="838200"/>
            <a:chOff x="2160" y="1776"/>
            <a:chExt cx="2880" cy="528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160" y="2112"/>
              <a:ext cx="1728" cy="1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3888" y="1776"/>
              <a:ext cx="115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C00000"/>
                  </a:solidFill>
                </a:rPr>
                <a:t>Instantiate a swing Frame object</a:t>
              </a:r>
            </a:p>
          </p:txBody>
        </p:sp>
      </p:grpSp>
      <p:grpSp>
        <p:nvGrpSpPr>
          <p:cNvPr id="12" name="Group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1606987" y="3466901"/>
            <a:ext cx="7213744" cy="1242398"/>
            <a:chOff x="1296" y="2352"/>
            <a:chExt cx="3845" cy="510"/>
          </a:xfrm>
        </p:grpSpPr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1296" y="2352"/>
              <a:ext cx="3552" cy="3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541" y="2724"/>
              <a:ext cx="3600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C00000"/>
                  </a:solidFill>
                </a:rPr>
                <a:t>Call </a:t>
              </a:r>
              <a:r>
                <a:rPr lang="en-US" altLang="en-US" sz="1600" b="1" dirty="0" err="1">
                  <a:solidFill>
                    <a:srgbClr val="C00000"/>
                  </a:solidFill>
                </a:rPr>
                <a:t>JFrame</a:t>
              </a:r>
              <a:r>
                <a:rPr lang="en-US" altLang="en-US" sz="1600" b="1" dirty="0">
                  <a:solidFill>
                    <a:srgbClr val="C00000"/>
                  </a:solidFill>
                </a:rPr>
                <a:t> methods to control visuals and behavior</a:t>
              </a:r>
            </a:p>
          </p:txBody>
        </p:sp>
      </p:grp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624107" y="3384966"/>
            <a:ext cx="4343400" cy="304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091030" y="4359171"/>
            <a:ext cx="6754091" cy="33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600" b="1" dirty="0">
                <a:solidFill>
                  <a:srgbClr val="C00000"/>
                </a:solidFill>
              </a:rPr>
              <a:t>Set Width and height of the frame in pixels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615547" y="3632008"/>
            <a:ext cx="4343400" cy="304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8" name="Text Box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669" y="4379176"/>
            <a:ext cx="67540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600" b="1" dirty="0">
                <a:solidFill>
                  <a:srgbClr val="C00000"/>
                </a:solidFill>
              </a:rPr>
              <a:t>This is needed to make the frame actually show up on the screen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624107" y="3894750"/>
            <a:ext cx="5836372" cy="304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2066059" y="4377300"/>
            <a:ext cx="675409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600" b="1" dirty="0">
                <a:solidFill>
                  <a:srgbClr val="C00000"/>
                </a:solidFill>
              </a:rPr>
              <a:t>When user closes the window, the application will terminate</a:t>
            </a:r>
          </a:p>
        </p:txBody>
      </p:sp>
    </p:spTree>
    <p:extLst>
      <p:ext uri="{BB962C8B-B14F-4D97-AF65-F5344CB8AC3E}">
        <p14:creationId xmlns:p14="http://schemas.microsoft.com/office/powerpoint/2010/main" val="365109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20" grpId="0"/>
    </p:bldLst>
  </p:timing>
</p:sld>
</file>

<file path=ppt/theme/theme1.xml><?xml version="1.0" encoding="utf-8"?>
<a:theme xmlns:a="http://schemas.openxmlformats.org/drawingml/2006/main" name="UCL">
  <a:themeElements>
    <a:clrScheme name="PPT_DarkBlueOnWhite 15">
      <a:dk1>
        <a:srgbClr val="000000"/>
      </a:dk1>
      <a:lt1>
        <a:srgbClr val="FFFFFF"/>
      </a:lt1>
      <a:dk2>
        <a:srgbClr val="004359"/>
      </a:dk2>
      <a:lt2>
        <a:srgbClr val="808080"/>
      </a:lt2>
      <a:accent1>
        <a:srgbClr val="7FA1AC"/>
      </a:accent1>
      <a:accent2>
        <a:srgbClr val="004359"/>
      </a:accent2>
      <a:accent3>
        <a:srgbClr val="FFFFFF"/>
      </a:accent3>
      <a:accent4>
        <a:srgbClr val="000000"/>
      </a:accent4>
      <a:accent5>
        <a:srgbClr val="C0CDD2"/>
      </a:accent5>
      <a:accent6>
        <a:srgbClr val="003C50"/>
      </a:accent6>
      <a:hlink>
        <a:srgbClr val="459CBD"/>
      </a:hlink>
      <a:folHlink>
        <a:srgbClr val="B25D86"/>
      </a:folHlink>
    </a:clrScheme>
    <a:fontScheme name="PPT_DarkBlueOnWhit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PT_DarkBlueOn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arkBlueOn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arkBlueOn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arkBlueOn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arkBlueOn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arkBlueOn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arkBlueOn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arkBlueOn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arkBlueOn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arkBlueOn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arkBlueOn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arkBlueOn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arkBlueOnWhi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arkBlueOnWhite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arkBlueOnWhite 15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59CBD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UoW.potx</Template>
  <TotalTime>13368</TotalTime>
  <Words>2908</Words>
  <Application>Microsoft Macintosh PowerPoint</Application>
  <PresentationFormat>On-screen Show (4:3)</PresentationFormat>
  <Paragraphs>451</Paragraphs>
  <Slides>53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Book Antiqua</vt:lpstr>
      <vt:lpstr>Calibri</vt:lpstr>
      <vt:lpstr>Courier</vt:lpstr>
      <vt:lpstr>Courier New</vt:lpstr>
      <vt:lpstr>Monotype Sorts</vt:lpstr>
      <vt:lpstr>Tahoma</vt:lpstr>
      <vt:lpstr>Wingdings</vt:lpstr>
      <vt:lpstr>UCL</vt:lpstr>
      <vt:lpstr>Picture</vt:lpstr>
      <vt:lpstr>Microsoft Word Picture</vt:lpstr>
      <vt:lpstr>5COSC019W – Object Oriented Programming Week 7</vt:lpstr>
      <vt:lpstr>Elements of GUI Programming</vt:lpstr>
      <vt:lpstr>Implementing GUI in Java</vt:lpstr>
      <vt:lpstr>Implementing GUI in Java : Java FX</vt:lpstr>
      <vt:lpstr>Container Class GUI Class Hierarchy (Swing)</vt:lpstr>
      <vt:lpstr>AWT vs. Swing</vt:lpstr>
      <vt:lpstr>Creating GUI Objects</vt:lpstr>
      <vt:lpstr>Frames</vt:lpstr>
      <vt:lpstr>MyFrame</vt:lpstr>
      <vt:lpstr>MyFrame</vt:lpstr>
      <vt:lpstr>Frames with Components</vt:lpstr>
      <vt:lpstr>Adding component into a Frame</vt:lpstr>
      <vt:lpstr>Adding component into a Frame</vt:lpstr>
      <vt:lpstr>Adding component into a Frame</vt:lpstr>
      <vt:lpstr>Layout Managers</vt:lpstr>
      <vt:lpstr>Layout Manager Hierarchy</vt:lpstr>
      <vt:lpstr>FlowLayout</vt:lpstr>
      <vt:lpstr>Example – FlowLayout</vt:lpstr>
      <vt:lpstr>Example – FlowLayout</vt:lpstr>
      <vt:lpstr>Example – FlowLayout</vt:lpstr>
      <vt:lpstr>What we get</vt:lpstr>
      <vt:lpstr>GridLayout</vt:lpstr>
      <vt:lpstr>Example - GridLayout</vt:lpstr>
      <vt:lpstr>What we get</vt:lpstr>
      <vt:lpstr>BorderLayout</vt:lpstr>
      <vt:lpstr>Example - BorderLayout</vt:lpstr>
      <vt:lpstr>What we get</vt:lpstr>
      <vt:lpstr>Using Panels as “Sub-Containers”</vt:lpstr>
      <vt:lpstr>Creating a JPanel</vt:lpstr>
      <vt:lpstr>Panels Example</vt:lpstr>
      <vt:lpstr>Code</vt:lpstr>
      <vt:lpstr>The Color Class</vt:lpstr>
      <vt:lpstr>Setting Colors</vt:lpstr>
      <vt:lpstr>The Font Class</vt:lpstr>
      <vt:lpstr>JTable</vt:lpstr>
      <vt:lpstr>Create a simple table</vt:lpstr>
      <vt:lpstr>Model/View/Controller </vt:lpstr>
      <vt:lpstr>Table Model</vt:lpstr>
      <vt:lpstr>Create your own Table Model</vt:lpstr>
      <vt:lpstr>…continue</vt:lpstr>
      <vt:lpstr>Using your own model:</vt:lpstr>
      <vt:lpstr>Event Handling</vt:lpstr>
      <vt:lpstr>What is an Event</vt:lpstr>
      <vt:lpstr>Event Handling</vt:lpstr>
      <vt:lpstr>Delegation Event Handling Model</vt:lpstr>
      <vt:lpstr>What is an Event Listener?</vt:lpstr>
      <vt:lpstr>What if there is no event listener?</vt:lpstr>
      <vt:lpstr>Recap the Event Handling process</vt:lpstr>
      <vt:lpstr>What do we need to implement an Event Handler?</vt:lpstr>
      <vt:lpstr>What do we need to implement an Event Handler?</vt:lpstr>
      <vt:lpstr>What do we need to implement an Event Handler?</vt:lpstr>
      <vt:lpstr>Example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5COSC001W – Object Oriented Programming Week 4</dc:title>
  <dc:creator>Barbara</dc:creator>
  <cp:lastModifiedBy>Barbara Villarini</cp:lastModifiedBy>
  <cp:revision>226</cp:revision>
  <dcterms:created xsi:type="dcterms:W3CDTF">2016-07-23T09:13:01Z</dcterms:created>
  <dcterms:modified xsi:type="dcterms:W3CDTF">2022-11-02T15:37:04Z</dcterms:modified>
</cp:coreProperties>
</file>